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1" r:id="rId2"/>
  </p:sldMasterIdLst>
  <p:notesMasterIdLst>
    <p:notesMasterId r:id="rId50"/>
  </p:notesMasterIdLst>
  <p:sldIdLst>
    <p:sldId id="256" r:id="rId3"/>
    <p:sldId id="257" r:id="rId4"/>
    <p:sldId id="258" r:id="rId5"/>
    <p:sldId id="307" r:id="rId6"/>
    <p:sldId id="308" r:id="rId7"/>
    <p:sldId id="309" r:id="rId8"/>
    <p:sldId id="310" r:id="rId9"/>
    <p:sldId id="287" r:id="rId10"/>
    <p:sldId id="259" r:id="rId11"/>
    <p:sldId id="269" r:id="rId12"/>
    <p:sldId id="275" r:id="rId13"/>
    <p:sldId id="276" r:id="rId14"/>
    <p:sldId id="277" r:id="rId15"/>
    <p:sldId id="278" r:id="rId16"/>
    <p:sldId id="279" r:id="rId17"/>
    <p:sldId id="273" r:id="rId18"/>
    <p:sldId id="274" r:id="rId19"/>
    <p:sldId id="289" r:id="rId20"/>
    <p:sldId id="280" r:id="rId21"/>
    <p:sldId id="281" r:id="rId22"/>
    <p:sldId id="288" r:id="rId23"/>
    <p:sldId id="270" r:id="rId24"/>
    <p:sldId id="271" r:id="rId25"/>
    <p:sldId id="272" r:id="rId26"/>
    <p:sldId id="282" r:id="rId27"/>
    <p:sldId id="283" r:id="rId28"/>
    <p:sldId id="284" r:id="rId29"/>
    <p:sldId id="293" r:id="rId30"/>
    <p:sldId id="294" r:id="rId31"/>
    <p:sldId id="292" r:id="rId32"/>
    <p:sldId id="295" r:id="rId33"/>
    <p:sldId id="290" r:id="rId34"/>
    <p:sldId id="291" r:id="rId35"/>
    <p:sldId id="296" r:id="rId36"/>
    <p:sldId id="297" r:id="rId37"/>
    <p:sldId id="298" r:id="rId38"/>
    <p:sldId id="285" r:id="rId39"/>
    <p:sldId id="299" r:id="rId40"/>
    <p:sldId id="300" r:id="rId41"/>
    <p:sldId id="262" r:id="rId42"/>
    <p:sldId id="264" r:id="rId43"/>
    <p:sldId id="265" r:id="rId44"/>
    <p:sldId id="305" r:id="rId45"/>
    <p:sldId id="306" r:id="rId46"/>
    <p:sldId id="261" r:id="rId47"/>
    <p:sldId id="286" r:id="rId48"/>
    <p:sldId id="260" r:id="rId4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FF6699"/>
    <a:srgbClr val="FFCCCC"/>
    <a:srgbClr val="FF0066"/>
    <a:srgbClr val="FF7C80"/>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67" autoAdjust="0"/>
    <p:restoredTop sz="82765" autoAdjust="0"/>
  </p:normalViewPr>
  <p:slideViewPr>
    <p:cSldViewPr snapToGrid="0">
      <p:cViewPr varScale="1">
        <p:scale>
          <a:sx n="61" d="100"/>
          <a:sy n="61" d="100"/>
        </p:scale>
        <p:origin x="115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652E97B-1D2E-4526-A881-0D25E13BDFBC}" type="datetimeFigureOut">
              <a:rPr lang="en-GB" smtClean="0"/>
              <a:t>06/03/2022</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DE11F65-E3B8-4CC5-9ABB-E84DCA5987B1}" type="slidenum">
              <a:rPr lang="en-GB" smtClean="0"/>
              <a:t>‹#›</a:t>
            </a:fld>
            <a:endParaRPr lang="en-GB" dirty="0"/>
          </a:p>
        </p:txBody>
      </p:sp>
    </p:spTree>
    <p:extLst>
      <p:ext uri="{BB962C8B-B14F-4D97-AF65-F5344CB8AC3E}">
        <p14:creationId xmlns:p14="http://schemas.microsoft.com/office/powerpoint/2010/main" val="240039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a:t>
            </a:fld>
            <a:endParaRPr lang="en-GB" dirty="0"/>
          </a:p>
        </p:txBody>
      </p:sp>
    </p:spTree>
    <p:extLst>
      <p:ext uri="{BB962C8B-B14F-4D97-AF65-F5344CB8AC3E}">
        <p14:creationId xmlns:p14="http://schemas.microsoft.com/office/powerpoint/2010/main" val="876079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smtClean="0"/>
              <a:t>Creating a love of reading in children is potentially one of the most powerful ways of improving academic standards in school. </a:t>
            </a:r>
            <a:endParaRPr lang="en-GB" sz="100" dirty="0" smtClean="0"/>
          </a:p>
          <a:p>
            <a:pPr marL="0" indent="0">
              <a:buNone/>
            </a:pPr>
            <a:r>
              <a:rPr lang="en-GB" sz="1200" dirty="0" smtClean="0"/>
              <a:t>There are few better ways to improve pupils chances in school, or beyond in the wider world than to enable them to become truly independent readers</a:t>
            </a:r>
            <a:r>
              <a:rPr lang="en-GB" sz="1200" baseline="0" dirty="0" smtClean="0"/>
              <a:t> and to love reading.</a:t>
            </a:r>
          </a:p>
          <a:p>
            <a:pPr marL="0" indent="0">
              <a:buNone/>
            </a:pPr>
            <a:r>
              <a:rPr lang="en-GB" sz="1200" baseline="0" dirty="0" smtClean="0"/>
              <a:t>At Stanton we truly believe that reading gives our children power. Reading unpins the entire curriculum and therefore if they can read, they have the power to learn. Even better still, if they enjoy reading, their life choices will greatly open up to them. </a:t>
            </a:r>
          </a:p>
          <a:p>
            <a:pPr marL="0" indent="0">
              <a:buNone/>
            </a:pPr>
            <a:r>
              <a:rPr lang="en-GB" sz="1200" baseline="0" dirty="0" smtClean="0"/>
              <a:t>That is why we place such emphasis on learning to read but also on creating a reading for pleasure culture here at Stanton, with an aim to instil a love of reading in every child.</a:t>
            </a:r>
            <a:endParaRPr lang="en-GB" sz="1200" dirty="0" smtClean="0"/>
          </a:p>
          <a:p>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2</a:t>
            </a:fld>
            <a:endParaRPr lang="en-GB" dirty="0"/>
          </a:p>
        </p:txBody>
      </p:sp>
    </p:spTree>
    <p:extLst>
      <p:ext uri="{BB962C8B-B14F-4D97-AF65-F5344CB8AC3E}">
        <p14:creationId xmlns:p14="http://schemas.microsoft.com/office/powerpoint/2010/main" val="2330667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smtClean="0"/>
              <a:t>Starting a child on their reading</a:t>
            </a:r>
            <a:r>
              <a:rPr lang="en-GB" baseline="0" dirty="0" smtClean="0"/>
              <a:t> journey, stems right back to a very early age. It stems back to learning to talk.</a:t>
            </a:r>
            <a:r>
              <a:rPr lang="en-GB" dirty="0" smtClean="0"/>
              <a:t> </a:t>
            </a:r>
          </a:p>
          <a:p>
            <a:pPr marL="0" indent="0">
              <a:buNone/>
            </a:pPr>
            <a:r>
              <a:rPr lang="en-GB" dirty="0" smtClean="0"/>
              <a:t>I wanted to share some statistics with you about the</a:t>
            </a:r>
            <a:r>
              <a:rPr lang="en-GB" baseline="0" dirty="0" smtClean="0"/>
              <a:t> importance of talk. </a:t>
            </a:r>
          </a:p>
          <a:p>
            <a:pPr marL="0" indent="0">
              <a:buNone/>
            </a:pPr>
            <a:r>
              <a:rPr lang="en-GB" dirty="0" smtClean="0"/>
              <a:t>Children from ‘talk a lot’ families will have heard 33 million words by the</a:t>
            </a:r>
            <a:r>
              <a:rPr lang="en-GB" baseline="0" dirty="0" smtClean="0"/>
              <a:t> time they reach the age</a:t>
            </a:r>
            <a:r>
              <a:rPr lang="en-GB" dirty="0" smtClean="0"/>
              <a:t> of 3 and will have likely had 1700 hours of stories. </a:t>
            </a:r>
          </a:p>
          <a:p>
            <a:pPr marL="0" indent="0">
              <a:buNone/>
            </a:pPr>
            <a:r>
              <a:rPr lang="en-GB" dirty="0" smtClean="0"/>
              <a:t>Children from ‘not talk a lot’ families have only heard 9 million words by the age of 3 and will have only had 25 hours of stories.</a:t>
            </a:r>
          </a:p>
          <a:p>
            <a:r>
              <a:rPr lang="en-GB" dirty="0" smtClean="0"/>
              <a:t>Even</a:t>
            </a:r>
            <a:r>
              <a:rPr lang="en-GB" baseline="0" dirty="0" smtClean="0"/>
              <a:t> before starting school, there can be an impact on a child’s outcomes, based on how much we talk to our children and by the number of stories we share with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I shall be running a workshop at a later date about the value of talk and how we can create a vast number of opportunities for talk with our children, so look out for that.</a:t>
            </a:r>
            <a:endParaRPr lang="en-GB" dirty="0" smtClean="0"/>
          </a:p>
        </p:txBody>
      </p:sp>
      <p:sp>
        <p:nvSpPr>
          <p:cNvPr id="4" name="Slide Number Placeholder 3"/>
          <p:cNvSpPr>
            <a:spLocks noGrp="1"/>
          </p:cNvSpPr>
          <p:nvPr>
            <p:ph type="sldNum" sz="quarter" idx="10"/>
          </p:nvPr>
        </p:nvSpPr>
        <p:spPr/>
        <p:txBody>
          <a:bodyPr/>
          <a:lstStyle/>
          <a:p>
            <a:fld id="{7DE11F65-E3B8-4CC5-9ABB-E84DCA5987B1}" type="slidenum">
              <a:rPr lang="en-GB" smtClean="0"/>
              <a:t>3</a:t>
            </a:fld>
            <a:endParaRPr lang="en-GB" dirty="0"/>
          </a:p>
        </p:txBody>
      </p:sp>
    </p:spTree>
    <p:extLst>
      <p:ext uri="{BB962C8B-B14F-4D97-AF65-F5344CB8AC3E}">
        <p14:creationId xmlns:p14="http://schemas.microsoft.com/office/powerpoint/2010/main" val="4090312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4</a:t>
            </a:fld>
            <a:endParaRPr lang="en-GB" dirty="0"/>
          </a:p>
        </p:txBody>
      </p:sp>
    </p:spTree>
    <p:extLst>
      <p:ext uri="{BB962C8B-B14F-4D97-AF65-F5344CB8AC3E}">
        <p14:creationId xmlns:p14="http://schemas.microsoft.com/office/powerpoint/2010/main" val="12677415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5</a:t>
            </a:fld>
            <a:endParaRPr lang="en-GB" dirty="0"/>
          </a:p>
        </p:txBody>
      </p:sp>
    </p:spTree>
    <p:extLst>
      <p:ext uri="{BB962C8B-B14F-4D97-AF65-F5344CB8AC3E}">
        <p14:creationId xmlns:p14="http://schemas.microsoft.com/office/powerpoint/2010/main" val="2232871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6</a:t>
            </a:fld>
            <a:endParaRPr lang="en-GB" dirty="0"/>
          </a:p>
        </p:txBody>
      </p:sp>
    </p:spTree>
    <p:extLst>
      <p:ext uri="{BB962C8B-B14F-4D97-AF65-F5344CB8AC3E}">
        <p14:creationId xmlns:p14="http://schemas.microsoft.com/office/powerpoint/2010/main" val="3949552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7</a:t>
            </a:fld>
            <a:endParaRPr lang="en-GB" dirty="0"/>
          </a:p>
        </p:txBody>
      </p:sp>
    </p:spTree>
    <p:extLst>
      <p:ext uri="{BB962C8B-B14F-4D97-AF65-F5344CB8AC3E}">
        <p14:creationId xmlns:p14="http://schemas.microsoft.com/office/powerpoint/2010/main" val="3407608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Clear pronunciation when reading and speaking is extremely important. We need to be modelling clear speech sounds to children when they are learning to read, which includes lots of emphasised mouth movements which children practise daily during phonics lessons at school.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For our older children, it is also ensuring that we are insisting upon clear pronunciation of words when children become fluent readers too.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To give you some examples: we are hearing du instead of the, vey instead of they, </a:t>
            </a:r>
            <a:r>
              <a:rPr lang="en-GB" baseline="0" dirty="0" err="1" smtClean="0"/>
              <a:t>wif</a:t>
            </a:r>
            <a:r>
              <a:rPr lang="en-GB" baseline="0" dirty="0" smtClean="0"/>
              <a:t> instead of with, fink instead of think, </a:t>
            </a:r>
            <a:r>
              <a:rPr lang="en-GB" baseline="0" dirty="0" err="1" smtClean="0"/>
              <a:t>dere</a:t>
            </a:r>
            <a:r>
              <a:rPr lang="en-GB" baseline="0" dirty="0" smtClean="0"/>
              <a:t> instead of there, member instead of remember, </a:t>
            </a:r>
            <a:r>
              <a:rPr lang="en-GB" baseline="0" dirty="0" err="1" smtClean="0"/>
              <a:t>diffent</a:t>
            </a:r>
            <a:r>
              <a:rPr lang="en-GB" baseline="0" dirty="0" smtClean="0"/>
              <a:t>, instead of different, </a:t>
            </a:r>
            <a:r>
              <a:rPr lang="en-GB" baseline="0" dirty="0" err="1" smtClean="0"/>
              <a:t>culful</a:t>
            </a:r>
            <a:r>
              <a:rPr lang="en-GB" baseline="0" dirty="0" smtClean="0"/>
              <a:t> instead of colourful.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It is our aim to avoid what we call lazy speech which is proven to have a negative impact on decoding to read and also segmenting to spell and if a child has an identified speech and language need, supporting heir speech development in a targeted way.</a:t>
            </a:r>
          </a:p>
          <a:p>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8</a:t>
            </a:fld>
            <a:endParaRPr lang="en-GB" dirty="0"/>
          </a:p>
        </p:txBody>
      </p:sp>
    </p:spTree>
    <p:extLst>
      <p:ext uri="{BB962C8B-B14F-4D97-AF65-F5344CB8AC3E}">
        <p14:creationId xmlns:p14="http://schemas.microsoft.com/office/powerpoint/2010/main" val="1319555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There are 44 sounds to</a:t>
            </a:r>
            <a:r>
              <a:rPr lang="en-GB" baseline="0" dirty="0" smtClean="0"/>
              <a:t> learn in the English language.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When starting school, we teach children to read using</a:t>
            </a:r>
            <a:r>
              <a:rPr lang="en-GB" baseline="0" dirty="0" smtClean="0"/>
              <a:t> a </a:t>
            </a:r>
            <a:r>
              <a:rPr lang="en-GB" dirty="0" smtClean="0"/>
              <a:t>phonetic approach. Here at Stanton we use the Sounds Write Phonics Scheme to teach reading and writing.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Initial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Extended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Look</a:t>
            </a:r>
            <a:r>
              <a:rPr lang="en-GB" baseline="0" dirty="0" smtClean="0"/>
              <a:t> at what this means in more detail</a:t>
            </a:r>
            <a:endParaRPr lang="en-GB" dirty="0" smtClean="0"/>
          </a:p>
        </p:txBody>
      </p:sp>
      <p:sp>
        <p:nvSpPr>
          <p:cNvPr id="4" name="Slide Number Placeholder 3"/>
          <p:cNvSpPr>
            <a:spLocks noGrp="1"/>
          </p:cNvSpPr>
          <p:nvPr>
            <p:ph type="sldNum" sz="quarter" idx="10"/>
          </p:nvPr>
        </p:nvSpPr>
        <p:spPr/>
        <p:txBody>
          <a:bodyPr/>
          <a:lstStyle/>
          <a:p>
            <a:fld id="{7DE11F65-E3B8-4CC5-9ABB-E84DCA5987B1}" type="slidenum">
              <a:rPr lang="en-GB" smtClean="0"/>
              <a:t>9</a:t>
            </a:fld>
            <a:endParaRPr lang="en-GB" dirty="0"/>
          </a:p>
        </p:txBody>
      </p:sp>
    </p:spTree>
    <p:extLst>
      <p:ext uri="{BB962C8B-B14F-4D97-AF65-F5344CB8AC3E}">
        <p14:creationId xmlns:p14="http://schemas.microsoft.com/office/powerpoint/2010/main" val="1676532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In Reception,</a:t>
            </a:r>
            <a:r>
              <a:rPr lang="en-GB" baseline="0" dirty="0" smtClean="0"/>
              <a:t> children learn the initial code- starting with learning the individual sounds in Unit 1-7, building up to </a:t>
            </a:r>
            <a:r>
              <a:rPr lang="en-GB" baseline="0" dirty="0" err="1" smtClean="0"/>
              <a:t>ff</a:t>
            </a:r>
            <a:r>
              <a:rPr lang="en-GB" baseline="0" dirty="0" smtClean="0"/>
              <a:t>/</a:t>
            </a:r>
            <a:r>
              <a:rPr lang="en-GB" baseline="0" dirty="0" err="1" smtClean="0"/>
              <a:t>ll</a:t>
            </a:r>
            <a:r>
              <a:rPr lang="en-GB" baseline="0" dirty="0" smtClean="0"/>
              <a:t>/</a:t>
            </a:r>
            <a:r>
              <a:rPr lang="en-GB" baseline="0" dirty="0" err="1" smtClean="0"/>
              <a:t>ss</a:t>
            </a:r>
            <a:r>
              <a:rPr lang="en-GB" baseline="0" dirty="0" smtClean="0"/>
              <a:t>/</a:t>
            </a:r>
            <a:r>
              <a:rPr lang="en-GB" baseline="0" dirty="0" err="1" smtClean="0"/>
              <a:t>sh</a:t>
            </a:r>
            <a:r>
              <a:rPr lang="en-GB" baseline="0" dirty="0" smtClean="0"/>
              <a:t>/</a:t>
            </a:r>
            <a:r>
              <a:rPr lang="en-GB" baseline="0" dirty="0" err="1" smtClean="0"/>
              <a:t>th</a:t>
            </a:r>
            <a:r>
              <a:rPr lang="en-GB" baseline="0" dirty="0" smtClean="0"/>
              <a:t>/</a:t>
            </a:r>
            <a:r>
              <a:rPr lang="en-GB" baseline="0" dirty="0" err="1" smtClean="0"/>
              <a:t>ch</a:t>
            </a:r>
            <a:r>
              <a:rPr lang="en-GB" baseline="0" dirty="0" smtClean="0"/>
              <a:t>/</a:t>
            </a:r>
            <a:r>
              <a:rPr lang="en-GB" baseline="0" dirty="0" err="1" smtClean="0"/>
              <a:t>ck</a:t>
            </a:r>
            <a:r>
              <a:rPr lang="en-GB" baseline="0" dirty="0" smtClean="0"/>
              <a:t>/ng by the end of Reception. We call these ‘two-letters, one sound’ with </a:t>
            </a:r>
            <a:r>
              <a:rPr lang="en-GB" baseline="0" dirty="0" err="1" smtClean="0"/>
              <a:t>tch</a:t>
            </a:r>
            <a:r>
              <a:rPr lang="en-GB" baseline="0" dirty="0" smtClean="0"/>
              <a:t> being ‘three letters, one sound’.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Video- let’s see how these sounds should be correctly pronounced.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Please note the real emphasis on accurate pronunciation of sounds when reading or spelling with your child.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It is crucial that we do not add an uh sound on to the end of words.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Let’s practise a few now!</a:t>
            </a:r>
            <a:endParaRPr lang="en-GB" dirty="0" smtClean="0"/>
          </a:p>
          <a:p>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10</a:t>
            </a:fld>
            <a:endParaRPr lang="en-GB" dirty="0"/>
          </a:p>
        </p:txBody>
      </p:sp>
    </p:spTree>
    <p:extLst>
      <p:ext uri="{BB962C8B-B14F-4D97-AF65-F5344CB8AC3E}">
        <p14:creationId xmlns:p14="http://schemas.microsoft.com/office/powerpoint/2010/main" val="38927175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11</a:t>
            </a:fld>
            <a:endParaRPr lang="en-GB" dirty="0"/>
          </a:p>
        </p:txBody>
      </p:sp>
    </p:spTree>
    <p:extLst>
      <p:ext uri="{BB962C8B-B14F-4D97-AF65-F5344CB8AC3E}">
        <p14:creationId xmlns:p14="http://schemas.microsoft.com/office/powerpoint/2010/main" val="596071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12</a:t>
            </a:fld>
            <a:endParaRPr lang="en-GB" dirty="0"/>
          </a:p>
        </p:txBody>
      </p:sp>
    </p:spTree>
    <p:extLst>
      <p:ext uri="{BB962C8B-B14F-4D97-AF65-F5344CB8AC3E}">
        <p14:creationId xmlns:p14="http://schemas.microsoft.com/office/powerpoint/2010/main" val="3955915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13</a:t>
            </a:fld>
            <a:endParaRPr lang="en-GB" dirty="0"/>
          </a:p>
        </p:txBody>
      </p:sp>
    </p:spTree>
    <p:extLst>
      <p:ext uri="{BB962C8B-B14F-4D97-AF65-F5344CB8AC3E}">
        <p14:creationId xmlns:p14="http://schemas.microsoft.com/office/powerpoint/2010/main" val="699145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14</a:t>
            </a:fld>
            <a:endParaRPr lang="en-GB" dirty="0"/>
          </a:p>
        </p:txBody>
      </p:sp>
    </p:spTree>
    <p:extLst>
      <p:ext uri="{BB962C8B-B14F-4D97-AF65-F5344CB8AC3E}">
        <p14:creationId xmlns:p14="http://schemas.microsoft.com/office/powerpoint/2010/main" val="15205984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15</a:t>
            </a:fld>
            <a:endParaRPr lang="en-GB" dirty="0"/>
          </a:p>
        </p:txBody>
      </p:sp>
    </p:spTree>
    <p:extLst>
      <p:ext uri="{BB962C8B-B14F-4D97-AF65-F5344CB8AC3E}">
        <p14:creationId xmlns:p14="http://schemas.microsoft.com/office/powerpoint/2010/main" val="35972247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16</a:t>
            </a:fld>
            <a:endParaRPr lang="en-GB" dirty="0"/>
          </a:p>
        </p:txBody>
      </p:sp>
    </p:spTree>
    <p:extLst>
      <p:ext uri="{BB962C8B-B14F-4D97-AF65-F5344CB8AC3E}">
        <p14:creationId xmlns:p14="http://schemas.microsoft.com/office/powerpoint/2010/main" val="38493333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17</a:t>
            </a:fld>
            <a:endParaRPr lang="en-GB" dirty="0"/>
          </a:p>
        </p:txBody>
      </p:sp>
    </p:spTree>
    <p:extLst>
      <p:ext uri="{BB962C8B-B14F-4D97-AF65-F5344CB8AC3E}">
        <p14:creationId xmlns:p14="http://schemas.microsoft.com/office/powerpoint/2010/main" val="41003817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18</a:t>
            </a:fld>
            <a:endParaRPr lang="en-GB" dirty="0"/>
          </a:p>
        </p:txBody>
      </p:sp>
    </p:spTree>
    <p:extLst>
      <p:ext uri="{BB962C8B-B14F-4D97-AF65-F5344CB8AC3E}">
        <p14:creationId xmlns:p14="http://schemas.microsoft.com/office/powerpoint/2010/main" val="2287503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19</a:t>
            </a:fld>
            <a:endParaRPr lang="en-GB" dirty="0"/>
          </a:p>
        </p:txBody>
      </p:sp>
    </p:spTree>
    <p:extLst>
      <p:ext uri="{BB962C8B-B14F-4D97-AF65-F5344CB8AC3E}">
        <p14:creationId xmlns:p14="http://schemas.microsoft.com/office/powerpoint/2010/main" val="14462174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20</a:t>
            </a:fld>
            <a:endParaRPr lang="en-GB" dirty="0"/>
          </a:p>
        </p:txBody>
      </p:sp>
    </p:spTree>
    <p:extLst>
      <p:ext uri="{BB962C8B-B14F-4D97-AF65-F5344CB8AC3E}">
        <p14:creationId xmlns:p14="http://schemas.microsoft.com/office/powerpoint/2010/main" val="37211474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21</a:t>
            </a:fld>
            <a:endParaRPr lang="en-GB" dirty="0"/>
          </a:p>
        </p:txBody>
      </p:sp>
    </p:spTree>
    <p:extLst>
      <p:ext uri="{BB962C8B-B14F-4D97-AF65-F5344CB8AC3E}">
        <p14:creationId xmlns:p14="http://schemas.microsoft.com/office/powerpoint/2010/main" val="42313634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22</a:t>
            </a:fld>
            <a:endParaRPr lang="en-GB" dirty="0"/>
          </a:p>
        </p:txBody>
      </p:sp>
    </p:spTree>
    <p:extLst>
      <p:ext uri="{BB962C8B-B14F-4D97-AF65-F5344CB8AC3E}">
        <p14:creationId xmlns:p14="http://schemas.microsoft.com/office/powerpoint/2010/main" val="1183328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23</a:t>
            </a:fld>
            <a:endParaRPr lang="en-GB" dirty="0"/>
          </a:p>
        </p:txBody>
      </p:sp>
    </p:spTree>
    <p:extLst>
      <p:ext uri="{BB962C8B-B14F-4D97-AF65-F5344CB8AC3E}">
        <p14:creationId xmlns:p14="http://schemas.microsoft.com/office/powerpoint/2010/main" val="1404066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From Year</a:t>
            </a:r>
            <a:r>
              <a:rPr lang="en-GB" baseline="0" dirty="0" smtClean="0"/>
              <a:t> 1 onwards, children progress to the extended code. </a:t>
            </a:r>
            <a:r>
              <a:rPr lang="en-GB" sz="1200" dirty="0" smtClean="0"/>
              <a:t>They learn all the remaining common vowel and consonant sound to spelling correspondences until all the common spellings for the forty-four sounds in English have been covered.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We learn ‘same sound, different spelling’ for example…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And we learn ‘same spelling, different sound’ for example…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In parallel with this, pupils are taught how to read and spell polysyllabic words, progressing from two-syllable to five</a:t>
            </a:r>
            <a:r>
              <a:rPr lang="en-GB" sz="1200" baseline="0" dirty="0" smtClean="0"/>
              <a:t> </a:t>
            </a:r>
            <a:r>
              <a:rPr lang="en-GB" sz="1200" dirty="0" smtClean="0"/>
              <a:t>and six-syllable words.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VIDEO</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24</a:t>
            </a:fld>
            <a:endParaRPr lang="en-GB" dirty="0"/>
          </a:p>
        </p:txBody>
      </p:sp>
    </p:spTree>
    <p:extLst>
      <p:ext uri="{BB962C8B-B14F-4D97-AF65-F5344CB8AC3E}">
        <p14:creationId xmlns:p14="http://schemas.microsoft.com/office/powerpoint/2010/main" val="2828561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25</a:t>
            </a:fld>
            <a:endParaRPr lang="en-GB" dirty="0"/>
          </a:p>
        </p:txBody>
      </p:sp>
    </p:spTree>
    <p:extLst>
      <p:ext uri="{BB962C8B-B14F-4D97-AF65-F5344CB8AC3E}">
        <p14:creationId xmlns:p14="http://schemas.microsoft.com/office/powerpoint/2010/main" val="6521755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26</a:t>
            </a:fld>
            <a:endParaRPr lang="en-GB" dirty="0"/>
          </a:p>
        </p:txBody>
      </p:sp>
    </p:spTree>
    <p:extLst>
      <p:ext uri="{BB962C8B-B14F-4D97-AF65-F5344CB8AC3E}">
        <p14:creationId xmlns:p14="http://schemas.microsoft.com/office/powerpoint/2010/main" val="17201246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27</a:t>
            </a:fld>
            <a:endParaRPr lang="en-GB" dirty="0"/>
          </a:p>
        </p:txBody>
      </p:sp>
    </p:spTree>
    <p:extLst>
      <p:ext uri="{BB962C8B-B14F-4D97-AF65-F5344CB8AC3E}">
        <p14:creationId xmlns:p14="http://schemas.microsoft.com/office/powerpoint/2010/main" val="40220701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28</a:t>
            </a:fld>
            <a:endParaRPr lang="en-GB" dirty="0"/>
          </a:p>
        </p:txBody>
      </p:sp>
    </p:spTree>
    <p:extLst>
      <p:ext uri="{BB962C8B-B14F-4D97-AF65-F5344CB8AC3E}">
        <p14:creationId xmlns:p14="http://schemas.microsoft.com/office/powerpoint/2010/main" val="40671842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29</a:t>
            </a:fld>
            <a:endParaRPr lang="en-GB" dirty="0"/>
          </a:p>
        </p:txBody>
      </p:sp>
    </p:spTree>
    <p:extLst>
      <p:ext uri="{BB962C8B-B14F-4D97-AF65-F5344CB8AC3E}">
        <p14:creationId xmlns:p14="http://schemas.microsoft.com/office/powerpoint/2010/main" val="14904621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30</a:t>
            </a:fld>
            <a:endParaRPr lang="en-GB" dirty="0"/>
          </a:p>
        </p:txBody>
      </p:sp>
    </p:spTree>
    <p:extLst>
      <p:ext uri="{BB962C8B-B14F-4D97-AF65-F5344CB8AC3E}">
        <p14:creationId xmlns:p14="http://schemas.microsoft.com/office/powerpoint/2010/main" val="32124363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31</a:t>
            </a:fld>
            <a:endParaRPr lang="en-GB" dirty="0"/>
          </a:p>
        </p:txBody>
      </p:sp>
    </p:spTree>
    <p:extLst>
      <p:ext uri="{BB962C8B-B14F-4D97-AF65-F5344CB8AC3E}">
        <p14:creationId xmlns:p14="http://schemas.microsoft.com/office/powerpoint/2010/main" val="18645481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32</a:t>
            </a:fld>
            <a:endParaRPr lang="en-GB" dirty="0"/>
          </a:p>
        </p:txBody>
      </p:sp>
    </p:spTree>
    <p:extLst>
      <p:ext uri="{BB962C8B-B14F-4D97-AF65-F5344CB8AC3E}">
        <p14:creationId xmlns:p14="http://schemas.microsoft.com/office/powerpoint/2010/main" val="19868487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33</a:t>
            </a:fld>
            <a:endParaRPr lang="en-GB" dirty="0"/>
          </a:p>
        </p:txBody>
      </p:sp>
    </p:spTree>
    <p:extLst>
      <p:ext uri="{BB962C8B-B14F-4D97-AF65-F5344CB8AC3E}">
        <p14:creationId xmlns:p14="http://schemas.microsoft.com/office/powerpoint/2010/main" val="2599949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Clear speech is vital with</a:t>
            </a:r>
            <a:r>
              <a:rPr lang="en-GB" baseline="0" dirty="0" smtClean="0"/>
              <a:t> longer polysyllabic sounds. As children’s vocabulary grows, if we are not insisting upon clear pronunciation, we begin to see an impact on segmenting to spell and lots of missing sounds.</a:t>
            </a:r>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34</a:t>
            </a:fld>
            <a:endParaRPr lang="en-GB" dirty="0"/>
          </a:p>
        </p:txBody>
      </p:sp>
    </p:spTree>
    <p:extLst>
      <p:ext uri="{BB962C8B-B14F-4D97-AF65-F5344CB8AC3E}">
        <p14:creationId xmlns:p14="http://schemas.microsoft.com/office/powerpoint/2010/main" val="33746334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35</a:t>
            </a:fld>
            <a:endParaRPr lang="en-GB" dirty="0"/>
          </a:p>
        </p:txBody>
      </p:sp>
    </p:spTree>
    <p:extLst>
      <p:ext uri="{BB962C8B-B14F-4D97-AF65-F5344CB8AC3E}">
        <p14:creationId xmlns:p14="http://schemas.microsoft.com/office/powerpoint/2010/main" val="28222382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36</a:t>
            </a:fld>
            <a:endParaRPr lang="en-GB" dirty="0"/>
          </a:p>
        </p:txBody>
      </p:sp>
    </p:spTree>
    <p:extLst>
      <p:ext uri="{BB962C8B-B14F-4D97-AF65-F5344CB8AC3E}">
        <p14:creationId xmlns:p14="http://schemas.microsoft.com/office/powerpoint/2010/main" val="39725211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dirty="0" smtClean="0"/>
              <a:t>Providing children with phonetically decodable books is very important when they are learning to read. This provides children with the opportunities to apply the sounds they have been learning and to achieve when reading. </a:t>
            </a:r>
          </a:p>
          <a:p>
            <a:r>
              <a:rPr lang="en-GB" sz="2000" dirty="0" smtClean="0"/>
              <a:t>When children are reading, we are encouraging them to spot those ‘two letters, one sound’, ‘three letters, one sound’ </a:t>
            </a:r>
            <a:r>
              <a:rPr lang="en-GB" sz="2000" dirty="0" err="1" smtClean="0"/>
              <a:t>etc</a:t>
            </a:r>
            <a:r>
              <a:rPr lang="en-GB" sz="2000" dirty="0" smtClean="0"/>
              <a:t> in words. </a:t>
            </a:r>
          </a:p>
          <a:p>
            <a:r>
              <a:rPr lang="en-GB" sz="2000" dirty="0" smtClean="0"/>
              <a:t>SLIDE</a:t>
            </a:r>
          </a:p>
          <a:p>
            <a:r>
              <a:rPr lang="en-GB" sz="2000" dirty="0" smtClean="0"/>
              <a:t>This technique applies to</a:t>
            </a:r>
            <a:r>
              <a:rPr lang="en-GB" sz="2000" baseline="0" dirty="0" smtClean="0"/>
              <a:t> all children learning to read, regardless of age.</a:t>
            </a:r>
            <a:endParaRPr lang="en-GB" sz="2000" dirty="0"/>
          </a:p>
        </p:txBody>
      </p:sp>
      <p:sp>
        <p:nvSpPr>
          <p:cNvPr id="4" name="Slide Number Placeholder 3"/>
          <p:cNvSpPr>
            <a:spLocks noGrp="1"/>
          </p:cNvSpPr>
          <p:nvPr>
            <p:ph type="sldNum" sz="quarter" idx="10"/>
          </p:nvPr>
        </p:nvSpPr>
        <p:spPr/>
        <p:txBody>
          <a:bodyPr/>
          <a:lstStyle/>
          <a:p>
            <a:fld id="{7DE11F65-E3B8-4CC5-9ABB-E84DCA5987B1}" type="slidenum">
              <a:rPr lang="en-GB" smtClean="0"/>
              <a:t>37</a:t>
            </a:fld>
            <a:endParaRPr lang="en-GB" dirty="0"/>
          </a:p>
        </p:txBody>
      </p:sp>
    </p:spTree>
    <p:extLst>
      <p:ext uri="{BB962C8B-B14F-4D97-AF65-F5344CB8AC3E}">
        <p14:creationId xmlns:p14="http://schemas.microsoft.com/office/powerpoint/2010/main" val="3438429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38</a:t>
            </a:fld>
            <a:endParaRPr lang="en-GB" dirty="0"/>
          </a:p>
        </p:txBody>
      </p:sp>
    </p:spTree>
    <p:extLst>
      <p:ext uri="{BB962C8B-B14F-4D97-AF65-F5344CB8AC3E}">
        <p14:creationId xmlns:p14="http://schemas.microsoft.com/office/powerpoint/2010/main" val="38187220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AVOID READING BECOMING A CHORE OR A PUNISHMENT. We want to instil a love of reading in </a:t>
            </a:r>
            <a:r>
              <a:rPr lang="en-GB" dirty="0" err="1" smtClean="0"/>
              <a:t>chn</a:t>
            </a:r>
            <a:r>
              <a:rPr lang="en-GB" dirty="0" smtClean="0"/>
              <a:t> but this can be hard if they are struggling to engage with reading. </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600" b="0" i="0" u="none" strike="noStrike" kern="1200" cap="none" spc="0" normalizeH="0" baseline="0" noProof="0" dirty="0" smtClean="0">
                <a:ln>
                  <a:noFill/>
                </a:ln>
                <a:solidFill>
                  <a:prstClr val="black"/>
                </a:solidFill>
                <a:effectLst/>
                <a:uLnTx/>
                <a:uFillTx/>
                <a:latin typeface="Tw Cen MT" panose="020B0602020104020603"/>
                <a:ea typeface="+mn-ea"/>
                <a:cs typeface="+mn-cs"/>
              </a:rPr>
              <a:t>- Be positive about reading yourself </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600" b="0" i="0" u="none" strike="noStrike" kern="1200" cap="none" spc="0" normalizeH="0" baseline="0" noProof="0" dirty="0" smtClean="0">
                <a:ln>
                  <a:noFill/>
                </a:ln>
                <a:solidFill>
                  <a:prstClr val="black"/>
                </a:solidFill>
                <a:effectLst/>
                <a:uLnTx/>
                <a:uFillTx/>
                <a:latin typeface="Tw Cen MT" panose="020B0602020104020603"/>
                <a:ea typeface="+mn-ea"/>
                <a:cs typeface="+mn-cs"/>
              </a:rPr>
              <a:t>- Allow children to see you reading </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600" b="0" i="0" u="none" strike="noStrike" kern="1200" cap="none" spc="0" normalizeH="0" baseline="0" noProof="0" dirty="0" smtClean="0">
                <a:ln>
                  <a:noFill/>
                </a:ln>
                <a:solidFill>
                  <a:prstClr val="black"/>
                </a:solidFill>
                <a:effectLst/>
                <a:uLnTx/>
                <a:uFillTx/>
                <a:latin typeface="Tw Cen MT" panose="020B0602020104020603"/>
                <a:ea typeface="+mn-ea"/>
                <a:cs typeface="+mn-cs"/>
              </a:rPr>
              <a:t>- Share the reading with them, whether they be an early or advanced reader</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600" b="0" i="0" u="none" strike="noStrike" kern="1200" cap="none" spc="0" normalizeH="0" baseline="0" noProof="0" dirty="0" smtClean="0">
                <a:ln>
                  <a:noFill/>
                </a:ln>
                <a:solidFill>
                  <a:prstClr val="black"/>
                </a:solidFill>
                <a:effectLst/>
                <a:uLnTx/>
                <a:uFillTx/>
                <a:latin typeface="Tw Cen MT" panose="020B0602020104020603"/>
                <a:ea typeface="+mn-ea"/>
                <a:cs typeface="+mn-cs"/>
              </a:rPr>
              <a:t>- Lots of praise and enthusiasm when they read </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600" b="0" i="0" u="none" strike="noStrike" kern="1200" cap="none" spc="0" normalizeH="0" baseline="0" noProof="0" dirty="0" smtClean="0">
                <a:ln>
                  <a:noFill/>
                </a:ln>
                <a:solidFill>
                  <a:prstClr val="black"/>
                </a:solidFill>
                <a:effectLst/>
                <a:uLnTx/>
                <a:uFillTx/>
                <a:latin typeface="Tw Cen MT" panose="020B0602020104020603"/>
                <a:ea typeface="+mn-ea"/>
                <a:cs typeface="+mn-cs"/>
              </a:rPr>
              <a:t>- Let them hear you celebrating and telling other family members about what they read to you, how they are improving etc.</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600" b="0" i="0" u="none" strike="noStrike" kern="1200" cap="none" spc="0" normalizeH="0" baseline="0" noProof="0" dirty="0" smtClean="0">
                <a:ln>
                  <a:noFill/>
                </a:ln>
                <a:solidFill>
                  <a:prstClr val="black"/>
                </a:solidFill>
                <a:effectLst/>
                <a:uLnTx/>
                <a:uFillTx/>
                <a:latin typeface="Tw Cen MT" panose="020B0602020104020603"/>
                <a:ea typeface="+mn-ea"/>
                <a:cs typeface="+mn-cs"/>
              </a:rPr>
              <a:t>- If a child is too tired, read to them instead. Although we would like children to be reading to an adult every day at home for at least 10 minutes, there quoll be times when they are just too tired and that is okay</a:t>
            </a:r>
          </a:p>
          <a:p>
            <a:pPr marL="91440" marR="0" lvl="0" indent="-91440" algn="l" defTabSz="914400" rtl="0" eaLnBrk="1" fontAlgn="auto" latinLnBrk="0" hangingPunct="1">
              <a:lnSpc>
                <a:spcPct val="90000"/>
              </a:lnSpc>
              <a:spcBef>
                <a:spcPts val="1200"/>
              </a:spcBef>
              <a:spcAft>
                <a:spcPts val="200"/>
              </a:spcAft>
              <a:buClr>
                <a:srgbClr val="1CADE4"/>
              </a:buClr>
              <a:buSzPct val="100000"/>
              <a:buFont typeface="Tw Cen MT" panose="020B0602020104020603" pitchFamily="34" charset="0"/>
              <a:buChar char=" "/>
              <a:tabLst/>
              <a:defRPr/>
            </a:pPr>
            <a:r>
              <a:rPr kumimoji="0" lang="en-GB" sz="2600" b="0" i="0" u="none" strike="noStrike" kern="1200" cap="none" spc="0" normalizeH="0" baseline="0" noProof="0" dirty="0" smtClean="0">
                <a:ln>
                  <a:noFill/>
                </a:ln>
                <a:solidFill>
                  <a:prstClr val="black"/>
                </a:solidFill>
                <a:effectLst/>
                <a:uLnTx/>
                <a:uFillTx/>
                <a:latin typeface="Tw Cen MT" panose="020B0602020104020603"/>
                <a:ea typeface="+mn-ea"/>
                <a:cs typeface="+mn-cs"/>
              </a:rPr>
              <a:t>TAKE CHILDREN TO BOOK SHOPS!</a:t>
            </a:r>
          </a:p>
          <a:p>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39</a:t>
            </a:fld>
            <a:endParaRPr lang="en-GB" dirty="0"/>
          </a:p>
        </p:txBody>
      </p:sp>
    </p:spTree>
    <p:extLst>
      <p:ext uri="{BB962C8B-B14F-4D97-AF65-F5344CB8AC3E}">
        <p14:creationId xmlns:p14="http://schemas.microsoft.com/office/powerpoint/2010/main" val="28188622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part of the National Curriculum, children are expected to develop a range of comprehension skills as they progress through primary school and this is something that requires assessment in line with the curriculum. </a:t>
            </a:r>
          </a:p>
          <a:p>
            <a:r>
              <a:rPr lang="en-GB" dirty="0" smtClean="0"/>
              <a:t>However, it is so important that we simply allow children to read. We do not want children to feel quizzed or to take away from the pleasure of reading.</a:t>
            </a:r>
          </a:p>
          <a:p>
            <a:r>
              <a:rPr lang="en-GB" dirty="0" smtClean="0"/>
              <a:t>When reading with a child at home, checking their understanding of what they have read is important and book talk can be incredibly powerful too.</a:t>
            </a:r>
          </a:p>
          <a:p>
            <a:r>
              <a:rPr lang="en-GB" dirty="0" smtClean="0"/>
              <a:t>And what we call ‘book talk’ is what I recommend- having a two way discussion about what they think of characters or events in the story will be enough to gage whether they have understood, as opposed to testing them.</a:t>
            </a:r>
          </a:p>
          <a:p>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40</a:t>
            </a:fld>
            <a:endParaRPr lang="en-GB" dirty="0"/>
          </a:p>
        </p:txBody>
      </p:sp>
    </p:spTree>
    <p:extLst>
      <p:ext uri="{BB962C8B-B14F-4D97-AF65-F5344CB8AC3E}">
        <p14:creationId xmlns:p14="http://schemas.microsoft.com/office/powerpoint/2010/main" val="40812397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41</a:t>
            </a:fld>
            <a:endParaRPr lang="en-GB" dirty="0"/>
          </a:p>
        </p:txBody>
      </p:sp>
    </p:spTree>
    <p:extLst>
      <p:ext uri="{BB962C8B-B14F-4D97-AF65-F5344CB8AC3E}">
        <p14:creationId xmlns:p14="http://schemas.microsoft.com/office/powerpoint/2010/main" val="11365020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42</a:t>
            </a:fld>
            <a:endParaRPr lang="en-GB" dirty="0"/>
          </a:p>
        </p:txBody>
      </p:sp>
    </p:spTree>
    <p:extLst>
      <p:ext uri="{BB962C8B-B14F-4D97-AF65-F5344CB8AC3E}">
        <p14:creationId xmlns:p14="http://schemas.microsoft.com/office/powerpoint/2010/main" val="25514891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43</a:t>
            </a:fld>
            <a:endParaRPr lang="en-GB" dirty="0"/>
          </a:p>
        </p:txBody>
      </p:sp>
    </p:spTree>
    <p:extLst>
      <p:ext uri="{BB962C8B-B14F-4D97-AF65-F5344CB8AC3E}">
        <p14:creationId xmlns:p14="http://schemas.microsoft.com/office/powerpoint/2010/main" val="31209288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44</a:t>
            </a:fld>
            <a:endParaRPr lang="en-GB" dirty="0"/>
          </a:p>
        </p:txBody>
      </p:sp>
    </p:spTree>
    <p:extLst>
      <p:ext uri="{BB962C8B-B14F-4D97-AF65-F5344CB8AC3E}">
        <p14:creationId xmlns:p14="http://schemas.microsoft.com/office/powerpoint/2010/main" val="41580814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45</a:t>
            </a:fld>
            <a:endParaRPr lang="en-GB" dirty="0"/>
          </a:p>
        </p:txBody>
      </p:sp>
    </p:spTree>
    <p:extLst>
      <p:ext uri="{BB962C8B-B14F-4D97-AF65-F5344CB8AC3E}">
        <p14:creationId xmlns:p14="http://schemas.microsoft.com/office/powerpoint/2010/main" val="36937088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E11F65-E3B8-4CC5-9ABB-E84DCA5987B1}" type="slidenum">
              <a:rPr lang="en-GB" smtClean="0"/>
              <a:t>46</a:t>
            </a:fld>
            <a:endParaRPr lang="en-GB" dirty="0"/>
          </a:p>
        </p:txBody>
      </p:sp>
    </p:spTree>
    <p:extLst>
      <p:ext uri="{BB962C8B-B14F-4D97-AF65-F5344CB8AC3E}">
        <p14:creationId xmlns:p14="http://schemas.microsoft.com/office/powerpoint/2010/main" val="176057856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DE11F65-E3B8-4CC5-9ABB-E84DCA5987B1}" type="slidenum">
              <a:rPr lang="en-GB" smtClean="0"/>
              <a:t>47</a:t>
            </a:fld>
            <a:endParaRPr lang="en-GB" dirty="0"/>
          </a:p>
        </p:txBody>
      </p:sp>
    </p:spTree>
    <p:extLst>
      <p:ext uri="{BB962C8B-B14F-4D97-AF65-F5344CB8AC3E}">
        <p14:creationId xmlns:p14="http://schemas.microsoft.com/office/powerpoint/2010/main" val="2573806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3/6/2022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dirty="0"/>
              <a:t>3/6/2022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3/6/2022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dirty="0"/>
              <a:t>3/6/2022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dirty="0"/>
              <a:t>3/6/2022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dirty="0"/>
              <a:t>3/6/2022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3/6/2022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3/6/2022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3/6/2022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dirty="0"/>
              <a:t>3/6/2022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dirty="0"/>
              <a:t>3/6/2022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07580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48883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061448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099917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40202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76644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423828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00890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089183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301403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14CE80F-CEBA-4C3E-9326-148A73B92762}" type="datetimeFigureOut">
              <a:rPr lang="en-GB">
                <a:solidFill>
                  <a:prstClr val="black">
                    <a:tint val="75000"/>
                  </a:prstClr>
                </a:solidFill>
              </a:rPr>
              <a:pPr/>
              <a:t>06/03/2022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40985F7A-27B8-4912-B8EA-30BEA5BA5775}" type="slidenum">
              <a:rPr lang="en-GB">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19764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3/6/2022</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D14CE80F-CEBA-4C3E-9326-148A73B92762}" type="datetimeFigureOut">
              <a:rPr lang="en-GB" smtClean="0">
                <a:solidFill>
                  <a:prstClr val="black">
                    <a:tint val="75000"/>
                  </a:prstClr>
                </a:solidFill>
              </a:rPr>
              <a:pPr defTabSz="914400"/>
              <a:t>06/03/2022</a:t>
            </a:fld>
            <a:endParaRPr lang="en-GB" smtClean="0">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GB" smtClean="0">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40985F7A-27B8-4912-B8EA-30BEA5BA5775}" type="slidenum">
              <a:rPr lang="en-GB" smtClean="0">
                <a:solidFill>
                  <a:prstClr val="black">
                    <a:tint val="75000"/>
                  </a:prstClr>
                </a:solidFill>
              </a:rPr>
              <a:pPr defTabSz="914400"/>
              <a:t>‹#›</a:t>
            </a:fld>
            <a:endParaRPr lang="en-GB" smtClean="0">
              <a:solidFill>
                <a:prstClr val="black">
                  <a:tint val="75000"/>
                </a:prstClr>
              </a:solidFill>
            </a:endParaRPr>
          </a:p>
        </p:txBody>
      </p:sp>
    </p:spTree>
    <p:extLst>
      <p:ext uri="{BB962C8B-B14F-4D97-AF65-F5344CB8AC3E}">
        <p14:creationId xmlns:p14="http://schemas.microsoft.com/office/powerpoint/2010/main" val="243188450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42.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7.tmp"/></Relationships>
</file>

<file path=ppt/slides/_rels/slide43.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m.youtube.com/watch?v=09bIi_Mf1KE"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47.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0318" y="516926"/>
            <a:ext cx="7991341" cy="1463040"/>
          </a:xfrm>
          <a:solidFill>
            <a:schemeClr val="bg1"/>
          </a:solidFill>
        </p:spPr>
        <p:txBody>
          <a:bodyPr/>
          <a:lstStyle/>
          <a:p>
            <a:pPr algn="l"/>
            <a:r>
              <a:rPr lang="en-GB" dirty="0" smtClean="0"/>
              <a:t>INSPIRING and supporting your child as a reader</a:t>
            </a:r>
            <a:endParaRPr lang="en-GB" dirty="0"/>
          </a:p>
        </p:txBody>
      </p:sp>
      <p:sp>
        <p:nvSpPr>
          <p:cNvPr id="3" name="Subtitle 2"/>
          <p:cNvSpPr>
            <a:spLocks noGrp="1"/>
          </p:cNvSpPr>
          <p:nvPr>
            <p:ph type="subTitle" idx="1"/>
          </p:nvPr>
        </p:nvSpPr>
        <p:spPr>
          <a:xfrm>
            <a:off x="149179" y="4766953"/>
            <a:ext cx="8003148" cy="1801271"/>
          </a:xfrm>
        </p:spPr>
        <p:txBody>
          <a:bodyPr>
            <a:normAutofit/>
          </a:bodyPr>
          <a:lstStyle/>
          <a:p>
            <a:r>
              <a:rPr lang="en-GB" sz="4000" dirty="0" smtClean="0"/>
              <a:t>Welcome to this evening’s workshop and thank you for attending. </a:t>
            </a:r>
            <a:endParaRPr lang="en-GB" sz="4000" dirty="0"/>
          </a:p>
        </p:txBody>
      </p:sp>
      <p:sp>
        <p:nvSpPr>
          <p:cNvPr id="4" name="TextBox 3"/>
          <p:cNvSpPr txBox="1"/>
          <p:nvPr/>
        </p:nvSpPr>
        <p:spPr>
          <a:xfrm>
            <a:off x="400318" y="2216710"/>
            <a:ext cx="4713668" cy="923330"/>
          </a:xfrm>
          <a:prstGeom prst="rect">
            <a:avLst/>
          </a:prstGeom>
          <a:solidFill>
            <a:schemeClr val="bg1"/>
          </a:solidFill>
        </p:spPr>
        <p:txBody>
          <a:bodyPr wrap="square" rtlCol="0">
            <a:spAutoFit/>
          </a:bodyPr>
          <a:lstStyle/>
          <a:p>
            <a:r>
              <a:rPr lang="en-GB" dirty="0" smtClean="0"/>
              <a:t>Led by Mrs Verity Anderson</a:t>
            </a:r>
          </a:p>
          <a:p>
            <a:r>
              <a:rPr lang="en-GB" b="1" dirty="0" smtClean="0"/>
              <a:t>English Subject Lead </a:t>
            </a:r>
          </a:p>
          <a:p>
            <a:r>
              <a:rPr lang="en-GB" dirty="0" smtClean="0"/>
              <a:t>at Stanton St Quintin Primary School and Nursery</a:t>
            </a:r>
            <a:endParaRPr lang="en-GB" dirty="0"/>
          </a:p>
        </p:txBody>
      </p:sp>
      <p:pic>
        <p:nvPicPr>
          <p:cNvPr id="1026" name="Picture 2" descr="Get Free Printable Posters for Your Classroom or Library | Reading quotes  kids, Library quotes, Reading quo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2327" y="2283800"/>
            <a:ext cx="3837600" cy="4966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954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4551" y="585216"/>
            <a:ext cx="10715223" cy="1499616"/>
          </a:xfrm>
          <a:solidFill>
            <a:schemeClr val="accent2"/>
          </a:solidFill>
        </p:spPr>
        <p:txBody>
          <a:bodyPr/>
          <a:lstStyle/>
          <a:p>
            <a:r>
              <a:rPr lang="en-GB" dirty="0" smtClean="0">
                <a:solidFill>
                  <a:schemeClr val="bg1"/>
                </a:solidFill>
              </a:rPr>
              <a:t>Why is learning to read so important?</a:t>
            </a:r>
            <a:endParaRPr lang="en-GB" dirty="0">
              <a:solidFill>
                <a:schemeClr val="bg1"/>
              </a:solidFill>
            </a:endParaRPr>
          </a:p>
        </p:txBody>
      </p:sp>
      <p:sp>
        <p:nvSpPr>
          <p:cNvPr id="3" name="Content Placeholder 2"/>
          <p:cNvSpPr>
            <a:spLocks noGrp="1"/>
          </p:cNvSpPr>
          <p:nvPr>
            <p:ph idx="1"/>
          </p:nvPr>
        </p:nvSpPr>
        <p:spPr>
          <a:xfrm>
            <a:off x="1004551" y="2665927"/>
            <a:ext cx="10715224" cy="3746464"/>
          </a:xfrm>
          <a:solidFill>
            <a:schemeClr val="accent2">
              <a:lumMod val="20000"/>
              <a:lumOff val="80000"/>
            </a:schemeClr>
          </a:solidFill>
        </p:spPr>
        <p:txBody>
          <a:bodyPr>
            <a:normAutofit/>
          </a:bodyPr>
          <a:lstStyle/>
          <a:p>
            <a:pPr marL="0" indent="0">
              <a:buNone/>
            </a:pPr>
            <a:r>
              <a:rPr lang="en-GB" sz="3500" dirty="0"/>
              <a:t>Creating a love of reading in children is potentially one of the most powerful ways of improving academic standards in school. </a:t>
            </a:r>
            <a:endParaRPr lang="en-GB" sz="3500" dirty="0" smtClean="0"/>
          </a:p>
          <a:p>
            <a:pPr marL="0" indent="0">
              <a:buNone/>
            </a:pPr>
            <a:endParaRPr lang="en-GB" sz="200" dirty="0"/>
          </a:p>
          <a:p>
            <a:pPr marL="0" indent="0">
              <a:buNone/>
            </a:pPr>
            <a:endParaRPr lang="en-GB" sz="200" dirty="0" smtClean="0"/>
          </a:p>
          <a:p>
            <a:pPr marL="0" indent="0">
              <a:buNone/>
            </a:pPr>
            <a:r>
              <a:rPr lang="en-GB" sz="3500" dirty="0" smtClean="0"/>
              <a:t>There </a:t>
            </a:r>
            <a:r>
              <a:rPr lang="en-GB" sz="3500" dirty="0"/>
              <a:t>can be few better ways to improve pupils chances in school, or beyond in the wider world than to enable them to become truly independent readers. </a:t>
            </a:r>
          </a:p>
        </p:txBody>
      </p:sp>
      <p:pic>
        <p:nvPicPr>
          <p:cNvPr id="2050" name="Picture 2" descr="book with wings G | Eljaiek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538178">
            <a:off x="9429349" y="-174629"/>
            <a:ext cx="2879938" cy="2159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6533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10405872" cy="1499616"/>
          </a:xfrm>
          <a:solidFill>
            <a:schemeClr val="accent2">
              <a:lumMod val="50000"/>
            </a:schemeClr>
          </a:solidFill>
        </p:spPr>
        <p:txBody>
          <a:bodyPr/>
          <a:lstStyle/>
          <a:p>
            <a:r>
              <a:rPr lang="en-GB" dirty="0" smtClean="0">
                <a:solidFill>
                  <a:schemeClr val="bg1"/>
                </a:solidFill>
              </a:rPr>
              <a:t>The importance of talk</a:t>
            </a:r>
            <a:endParaRPr lang="en-GB" dirty="0">
              <a:solidFill>
                <a:schemeClr val="bg1"/>
              </a:solidFill>
            </a:endParaRPr>
          </a:p>
        </p:txBody>
      </p:sp>
      <p:sp>
        <p:nvSpPr>
          <p:cNvPr id="3" name="Content Placeholder 2"/>
          <p:cNvSpPr>
            <a:spLocks noGrp="1"/>
          </p:cNvSpPr>
          <p:nvPr>
            <p:ph idx="1"/>
          </p:nvPr>
        </p:nvSpPr>
        <p:spPr>
          <a:xfrm>
            <a:off x="1024128" y="2617076"/>
            <a:ext cx="10405872" cy="3692284"/>
          </a:xfrm>
          <a:solidFill>
            <a:schemeClr val="accent3">
              <a:lumMod val="60000"/>
              <a:lumOff val="40000"/>
            </a:schemeClr>
          </a:solidFill>
        </p:spPr>
        <p:txBody>
          <a:bodyPr>
            <a:normAutofit lnSpcReduction="10000"/>
          </a:bodyPr>
          <a:lstStyle/>
          <a:p>
            <a:pPr marL="0" indent="0">
              <a:buNone/>
            </a:pPr>
            <a:r>
              <a:rPr lang="en-GB" sz="3500" dirty="0" smtClean="0"/>
              <a:t>Children </a:t>
            </a:r>
            <a:r>
              <a:rPr lang="en-GB" sz="3500" dirty="0"/>
              <a:t>from ‘talk a lot’ families have heard 33 million words by the age of 3 and will have had 1700 hours of stories. </a:t>
            </a:r>
            <a:endParaRPr lang="en-GB" sz="3500" dirty="0" smtClean="0"/>
          </a:p>
          <a:p>
            <a:pPr marL="0" indent="0">
              <a:buNone/>
            </a:pPr>
            <a:endParaRPr lang="en-GB" sz="3500" dirty="0"/>
          </a:p>
          <a:p>
            <a:pPr marL="0" indent="0">
              <a:buNone/>
            </a:pPr>
            <a:r>
              <a:rPr lang="en-GB" sz="3500" dirty="0" smtClean="0"/>
              <a:t>Children </a:t>
            </a:r>
            <a:r>
              <a:rPr lang="en-GB" sz="3500" dirty="0"/>
              <a:t>from ‘not talk a lot’ families have only heard 9 million words by the age of 3 and will have only had 25 hours of </a:t>
            </a:r>
            <a:r>
              <a:rPr lang="en-GB" sz="3500" dirty="0" smtClean="0"/>
              <a:t>stories.</a:t>
            </a:r>
          </a:p>
          <a:p>
            <a:pPr marL="0" indent="0">
              <a:buNone/>
            </a:pPr>
            <a:endParaRPr lang="en-GB" dirty="0" smtClean="0"/>
          </a:p>
          <a:p>
            <a:endParaRPr lang="en-GB" dirty="0"/>
          </a:p>
        </p:txBody>
      </p:sp>
    </p:spTree>
    <p:extLst>
      <p:ext uri="{BB962C8B-B14F-4D97-AF65-F5344CB8AC3E}">
        <p14:creationId xmlns:p14="http://schemas.microsoft.com/office/powerpoint/2010/main" val="36111684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31234" y="236483"/>
            <a:ext cx="11329841" cy="6427951"/>
          </a:xfrm>
        </p:spPr>
      </p:pic>
    </p:spTree>
    <p:extLst>
      <p:ext uri="{BB962C8B-B14F-4D97-AF65-F5344CB8AC3E}">
        <p14:creationId xmlns:p14="http://schemas.microsoft.com/office/powerpoint/2010/main" val="11229183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2742" y="141890"/>
            <a:ext cx="12354742" cy="6605751"/>
          </a:xfrm>
        </p:spPr>
      </p:pic>
    </p:spTree>
    <p:extLst>
      <p:ext uri="{BB962C8B-B14F-4D97-AF65-F5344CB8AC3E}">
        <p14:creationId xmlns:p14="http://schemas.microsoft.com/office/powerpoint/2010/main" val="36412911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0207" y="0"/>
            <a:ext cx="11981793" cy="6586976"/>
          </a:xfrm>
        </p:spPr>
      </p:pic>
    </p:spTree>
    <p:extLst>
      <p:ext uri="{BB962C8B-B14F-4D97-AF65-F5344CB8AC3E}">
        <p14:creationId xmlns:p14="http://schemas.microsoft.com/office/powerpoint/2010/main" val="9955492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5970" y="0"/>
            <a:ext cx="11636996" cy="6799279"/>
          </a:xfrm>
        </p:spPr>
      </p:pic>
    </p:spTree>
    <p:extLst>
      <p:ext uri="{BB962C8B-B14F-4D97-AF65-F5344CB8AC3E}">
        <p14:creationId xmlns:p14="http://schemas.microsoft.com/office/powerpoint/2010/main" val="7576971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60000"/>
              <a:lumOff val="40000"/>
            </a:schemeClr>
          </a:solidFill>
        </p:spPr>
        <p:txBody>
          <a:bodyPr>
            <a:normAutofit/>
          </a:bodyPr>
          <a:lstStyle/>
          <a:p>
            <a:r>
              <a:rPr lang="en-GB" dirty="0" smtClean="0"/>
              <a:t>Clear Pronunciation</a:t>
            </a:r>
            <a:endParaRPr lang="en-GB" dirty="0"/>
          </a:p>
        </p:txBody>
      </p:sp>
      <p:sp>
        <p:nvSpPr>
          <p:cNvPr id="3" name="Content Placeholder 2"/>
          <p:cNvSpPr>
            <a:spLocks noGrp="1"/>
          </p:cNvSpPr>
          <p:nvPr>
            <p:ph idx="1"/>
          </p:nvPr>
        </p:nvSpPr>
        <p:spPr>
          <a:solidFill>
            <a:schemeClr val="accent2">
              <a:lumMod val="50000"/>
            </a:schemeClr>
          </a:solidFill>
        </p:spPr>
        <p:txBody>
          <a:bodyPr>
            <a:normAutofit lnSpcReduction="10000"/>
          </a:bodyPr>
          <a:lstStyle/>
          <a:p>
            <a:r>
              <a:rPr lang="en-GB" sz="4000" dirty="0" smtClean="0">
                <a:solidFill>
                  <a:schemeClr val="bg1"/>
                </a:solidFill>
              </a:rPr>
              <a:t>- Insisting upon </a:t>
            </a:r>
            <a:r>
              <a:rPr lang="en-GB" sz="4000" dirty="0">
                <a:solidFill>
                  <a:schemeClr val="bg1"/>
                </a:solidFill>
              </a:rPr>
              <a:t>c</a:t>
            </a:r>
            <a:r>
              <a:rPr lang="en-GB" sz="4000" dirty="0" smtClean="0">
                <a:solidFill>
                  <a:schemeClr val="bg1"/>
                </a:solidFill>
              </a:rPr>
              <a:t>lear pronunciation when reading and speaking – modelling clear speech sounds</a:t>
            </a:r>
          </a:p>
          <a:p>
            <a:endParaRPr lang="en-GB" sz="4000" dirty="0" smtClean="0">
              <a:solidFill>
                <a:schemeClr val="bg1"/>
              </a:solidFill>
            </a:endParaRPr>
          </a:p>
          <a:p>
            <a:r>
              <a:rPr lang="en-GB" sz="4000" dirty="0" smtClean="0">
                <a:solidFill>
                  <a:schemeClr val="bg1"/>
                </a:solidFill>
              </a:rPr>
              <a:t>- Avoiding lazy speech which is proven to have a negative impact on decoding to read and also segmenting to spell</a:t>
            </a:r>
            <a:endParaRPr lang="en-GB" sz="4000" dirty="0">
              <a:solidFill>
                <a:schemeClr val="bg1"/>
              </a:solidFill>
            </a:endParaRPr>
          </a:p>
        </p:txBody>
      </p:sp>
      <p:pic>
        <p:nvPicPr>
          <p:cNvPr id="1026" name="Picture 2" descr="1,088 Kid Open Mouth Illustrations &amp;amp;amp; Clip Art - iStock"/>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foregroundMark x1="47222" y1="46154" x2="47222" y2="46154"/>
                        <a14:foregroundMark x1="51471" y1="46548" x2="51471" y2="46548"/>
                        <a14:foregroundMark x1="46569" y1="84024" x2="46569" y2="84024"/>
                      </a14:backgroundRemoval>
                    </a14:imgEffect>
                  </a14:imgLayer>
                </a14:imgProps>
              </a:ext>
              <a:ext uri="{28A0092B-C50C-407E-A947-70E740481C1C}">
                <a14:useLocalDpi xmlns:a14="http://schemas.microsoft.com/office/drawing/2010/main" val="0"/>
              </a:ext>
            </a:extLst>
          </a:blip>
          <a:srcRect/>
          <a:stretch>
            <a:fillRect/>
          </a:stretch>
        </p:blipFill>
        <p:spPr bwMode="auto">
          <a:xfrm>
            <a:off x="9332255" y="165324"/>
            <a:ext cx="2823889" cy="2339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86611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8362" y="603324"/>
            <a:ext cx="9720072" cy="1499616"/>
          </a:xfrm>
        </p:spPr>
        <p:txBody>
          <a:bodyPr/>
          <a:lstStyle/>
          <a:p>
            <a:r>
              <a:rPr lang="en-GB" dirty="0" smtClean="0"/>
              <a:t>Teaching early reading</a:t>
            </a:r>
            <a:endParaRPr lang="en-GB" dirty="0"/>
          </a:p>
        </p:txBody>
      </p:sp>
      <p:sp>
        <p:nvSpPr>
          <p:cNvPr id="4" name="TextBox 3"/>
          <p:cNvSpPr txBox="1"/>
          <p:nvPr/>
        </p:nvSpPr>
        <p:spPr>
          <a:xfrm>
            <a:off x="1166643" y="2990480"/>
            <a:ext cx="10562897" cy="553998"/>
          </a:xfrm>
          <a:prstGeom prst="rect">
            <a:avLst/>
          </a:prstGeom>
          <a:solidFill>
            <a:schemeClr val="accent3">
              <a:lumMod val="40000"/>
              <a:lumOff val="60000"/>
            </a:schemeClr>
          </a:solidFill>
        </p:spPr>
        <p:txBody>
          <a:bodyPr wrap="square" rtlCol="0">
            <a:spAutoFit/>
          </a:bodyPr>
          <a:lstStyle/>
          <a:p>
            <a:r>
              <a:rPr lang="en-GB" sz="3000" dirty="0"/>
              <a:t>Sounds Write Phonics Scheme </a:t>
            </a:r>
          </a:p>
        </p:txBody>
      </p:sp>
      <p:sp>
        <p:nvSpPr>
          <p:cNvPr id="5" name="TextBox 4"/>
          <p:cNvSpPr txBox="1"/>
          <p:nvPr/>
        </p:nvSpPr>
        <p:spPr>
          <a:xfrm>
            <a:off x="1166644" y="3819942"/>
            <a:ext cx="10562897" cy="523220"/>
          </a:xfrm>
          <a:prstGeom prst="rect">
            <a:avLst/>
          </a:prstGeom>
          <a:solidFill>
            <a:schemeClr val="accent3">
              <a:lumMod val="60000"/>
              <a:lumOff val="40000"/>
            </a:schemeClr>
          </a:solidFill>
        </p:spPr>
        <p:txBody>
          <a:bodyPr wrap="square" rtlCol="0">
            <a:spAutoFit/>
          </a:bodyPr>
          <a:lstStyle/>
          <a:p>
            <a:pPr fontAlgn="base"/>
            <a:r>
              <a:rPr lang="en-GB" sz="2800" b="1" dirty="0" smtClean="0"/>
              <a:t>Reception</a:t>
            </a:r>
            <a:r>
              <a:rPr lang="en-GB" sz="2800" dirty="0" smtClean="0"/>
              <a:t>: Initial </a:t>
            </a:r>
            <a:r>
              <a:rPr lang="en-GB" sz="2800" dirty="0"/>
              <a:t>Code- children </a:t>
            </a:r>
            <a:r>
              <a:rPr lang="en-GB" sz="2800" dirty="0" smtClean="0"/>
              <a:t>start by learning </a:t>
            </a:r>
            <a:r>
              <a:rPr lang="en-GB" sz="2800" dirty="0"/>
              <a:t>the individual </a:t>
            </a:r>
            <a:r>
              <a:rPr lang="en-GB" sz="2800" dirty="0" smtClean="0"/>
              <a:t>sounds</a:t>
            </a:r>
            <a:endParaRPr lang="en-GB" sz="2800" dirty="0"/>
          </a:p>
        </p:txBody>
      </p:sp>
      <p:sp>
        <p:nvSpPr>
          <p:cNvPr id="6" name="TextBox 5"/>
          <p:cNvSpPr txBox="1"/>
          <p:nvPr/>
        </p:nvSpPr>
        <p:spPr>
          <a:xfrm>
            <a:off x="1166645" y="4673051"/>
            <a:ext cx="10562897" cy="1384995"/>
          </a:xfrm>
          <a:prstGeom prst="rect">
            <a:avLst/>
          </a:prstGeom>
          <a:solidFill>
            <a:schemeClr val="accent2">
              <a:lumMod val="60000"/>
              <a:lumOff val="40000"/>
            </a:schemeClr>
          </a:solidFill>
        </p:spPr>
        <p:txBody>
          <a:bodyPr wrap="square" rtlCol="0">
            <a:spAutoFit/>
          </a:bodyPr>
          <a:lstStyle/>
          <a:p>
            <a:pPr fontAlgn="base"/>
            <a:r>
              <a:rPr lang="en-GB" sz="2800" b="1" dirty="0" smtClean="0"/>
              <a:t>Key Stage 1</a:t>
            </a:r>
            <a:r>
              <a:rPr lang="en-GB" sz="2800" dirty="0" smtClean="0"/>
              <a:t>: Extended </a:t>
            </a:r>
            <a:r>
              <a:rPr lang="en-GB" sz="2800" dirty="0"/>
              <a:t>Code- children </a:t>
            </a:r>
            <a:r>
              <a:rPr lang="en-GB" sz="2800" dirty="0" smtClean="0"/>
              <a:t>learn all </a:t>
            </a:r>
            <a:r>
              <a:rPr lang="en-GB" sz="2800" dirty="0"/>
              <a:t>the remaining common vowel and consonant sound to spelling correspondences </a:t>
            </a:r>
            <a:r>
              <a:rPr lang="en-GB" sz="2800" dirty="0" smtClean="0"/>
              <a:t>until </a:t>
            </a:r>
            <a:r>
              <a:rPr lang="en-GB" sz="2800" dirty="0"/>
              <a:t>all the common spellings for the forty-four sounds in English have been covered. </a:t>
            </a:r>
          </a:p>
        </p:txBody>
      </p:sp>
      <p:sp>
        <p:nvSpPr>
          <p:cNvPr id="7" name="TextBox 6"/>
          <p:cNvSpPr txBox="1"/>
          <p:nvPr/>
        </p:nvSpPr>
        <p:spPr>
          <a:xfrm>
            <a:off x="1166643" y="2078409"/>
            <a:ext cx="10562897" cy="553998"/>
          </a:xfrm>
          <a:prstGeom prst="rect">
            <a:avLst/>
          </a:prstGeom>
          <a:solidFill>
            <a:schemeClr val="accent1">
              <a:lumMod val="20000"/>
              <a:lumOff val="80000"/>
            </a:schemeClr>
          </a:solidFill>
        </p:spPr>
        <p:txBody>
          <a:bodyPr wrap="square" rtlCol="0">
            <a:spAutoFit/>
          </a:bodyPr>
          <a:lstStyle/>
          <a:p>
            <a:r>
              <a:rPr lang="en-GB" sz="3000" dirty="0" smtClean="0"/>
              <a:t>44 sounds in the English language</a:t>
            </a:r>
            <a:endParaRPr lang="en-GB" sz="3000" dirty="0"/>
          </a:p>
        </p:txBody>
      </p:sp>
    </p:spTree>
    <p:extLst>
      <p:ext uri="{BB962C8B-B14F-4D97-AF65-F5344CB8AC3E}">
        <p14:creationId xmlns:p14="http://schemas.microsoft.com/office/powerpoint/2010/main" val="15006233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000" dirty="0" smtClean="0"/>
              <a:t>Reception</a:t>
            </a:r>
            <a:endParaRPr lang="en-GB" sz="7000" dirty="0"/>
          </a:p>
        </p:txBody>
      </p:sp>
      <p:sp>
        <p:nvSpPr>
          <p:cNvPr id="3" name="Text Placeholder 2"/>
          <p:cNvSpPr>
            <a:spLocks noGrp="1"/>
          </p:cNvSpPr>
          <p:nvPr>
            <p:ph type="body" idx="1"/>
          </p:nvPr>
        </p:nvSpPr>
        <p:spPr>
          <a:xfrm>
            <a:off x="457200" y="246248"/>
            <a:ext cx="3812629" cy="4136567"/>
          </a:xfrm>
          <a:solidFill>
            <a:schemeClr val="bg1"/>
          </a:solidFill>
        </p:spPr>
        <p:txBody>
          <a:bodyPr>
            <a:noAutofit/>
          </a:bodyPr>
          <a:lstStyle/>
          <a:p>
            <a:r>
              <a:rPr lang="en-GB" sz="3400" dirty="0"/>
              <a:t>Unit 1: a, </a:t>
            </a:r>
            <a:r>
              <a:rPr lang="en-GB" sz="3400" dirty="0" err="1"/>
              <a:t>i</a:t>
            </a:r>
            <a:r>
              <a:rPr lang="en-GB" sz="3400" dirty="0"/>
              <a:t>, m, s, t </a:t>
            </a:r>
            <a:endParaRPr lang="en-GB" sz="3400" dirty="0" smtClean="0"/>
          </a:p>
          <a:p>
            <a:r>
              <a:rPr lang="en-GB" sz="3400" dirty="0" smtClean="0"/>
              <a:t>Unit </a:t>
            </a:r>
            <a:r>
              <a:rPr lang="en-GB" sz="3400" dirty="0"/>
              <a:t>2: n, o, p </a:t>
            </a:r>
            <a:endParaRPr lang="en-GB" sz="3400" dirty="0" smtClean="0"/>
          </a:p>
          <a:p>
            <a:r>
              <a:rPr lang="en-GB" sz="3400" dirty="0" smtClean="0"/>
              <a:t>Unit </a:t>
            </a:r>
            <a:r>
              <a:rPr lang="en-GB" sz="3400" dirty="0"/>
              <a:t>3: b, c, g, h </a:t>
            </a:r>
            <a:endParaRPr lang="en-GB" sz="3400" dirty="0" smtClean="0"/>
          </a:p>
          <a:p>
            <a:r>
              <a:rPr lang="en-GB" sz="3400" dirty="0" smtClean="0"/>
              <a:t>Unit </a:t>
            </a:r>
            <a:r>
              <a:rPr lang="en-GB" sz="3400" dirty="0"/>
              <a:t>4: d, f, v, e </a:t>
            </a:r>
            <a:endParaRPr lang="en-GB" sz="3400" dirty="0" smtClean="0"/>
          </a:p>
          <a:p>
            <a:r>
              <a:rPr lang="en-GB" sz="3400" dirty="0" smtClean="0"/>
              <a:t>Unit </a:t>
            </a:r>
            <a:r>
              <a:rPr lang="en-GB" sz="3400" dirty="0"/>
              <a:t>5: k, l, r, u </a:t>
            </a:r>
          </a:p>
          <a:p>
            <a:r>
              <a:rPr lang="en-GB" sz="3400" dirty="0" smtClean="0"/>
              <a:t>Unit </a:t>
            </a:r>
            <a:r>
              <a:rPr lang="en-GB" sz="3400" dirty="0"/>
              <a:t>6: j, w, z </a:t>
            </a:r>
            <a:endParaRPr lang="en-GB" sz="3400" dirty="0" smtClean="0"/>
          </a:p>
          <a:p>
            <a:r>
              <a:rPr lang="en-GB" sz="3400" dirty="0" smtClean="0"/>
              <a:t>Unit </a:t>
            </a:r>
            <a:r>
              <a:rPr lang="en-GB" sz="3400" dirty="0"/>
              <a:t>7: x, y, </a:t>
            </a:r>
            <a:r>
              <a:rPr lang="en-GB" sz="3400" dirty="0" err="1"/>
              <a:t>ff</a:t>
            </a:r>
            <a:r>
              <a:rPr lang="en-GB" sz="3400" dirty="0"/>
              <a:t>, </a:t>
            </a:r>
            <a:r>
              <a:rPr lang="en-GB" sz="3400" dirty="0" err="1"/>
              <a:t>ll</a:t>
            </a:r>
            <a:r>
              <a:rPr lang="en-GB" sz="3400" dirty="0"/>
              <a:t>, </a:t>
            </a:r>
            <a:r>
              <a:rPr lang="en-GB" sz="3400" dirty="0" err="1"/>
              <a:t>ss</a:t>
            </a:r>
            <a:endParaRPr lang="en-GB" sz="3400" dirty="0"/>
          </a:p>
        </p:txBody>
      </p:sp>
      <p:sp>
        <p:nvSpPr>
          <p:cNvPr id="4" name="TextBox 3"/>
          <p:cNvSpPr txBox="1"/>
          <p:nvPr/>
        </p:nvSpPr>
        <p:spPr>
          <a:xfrm>
            <a:off x="8639503" y="4853517"/>
            <a:ext cx="3442138" cy="1569660"/>
          </a:xfrm>
          <a:prstGeom prst="rect">
            <a:avLst/>
          </a:prstGeom>
          <a:noFill/>
        </p:spPr>
        <p:txBody>
          <a:bodyPr wrap="square" rtlCol="0">
            <a:spAutoFit/>
          </a:bodyPr>
          <a:lstStyle/>
          <a:p>
            <a:r>
              <a:rPr lang="en-GB" sz="2400" dirty="0" smtClean="0"/>
              <a:t>Sounds Write, Initial Code</a:t>
            </a:r>
          </a:p>
          <a:p>
            <a:endParaRPr lang="en-GB" sz="2400" dirty="0"/>
          </a:p>
          <a:p>
            <a:r>
              <a:rPr lang="en-GB" sz="2400" dirty="0" smtClean="0"/>
              <a:t>Children learn the individual sounds.</a:t>
            </a:r>
            <a:endParaRPr lang="en-GB" sz="2400" dirty="0"/>
          </a:p>
        </p:txBody>
      </p:sp>
      <p:sp>
        <p:nvSpPr>
          <p:cNvPr id="5" name="Text Placeholder 2"/>
          <p:cNvSpPr txBox="1">
            <a:spLocks/>
          </p:cNvSpPr>
          <p:nvPr/>
        </p:nvSpPr>
        <p:spPr>
          <a:xfrm>
            <a:off x="4663963" y="246248"/>
            <a:ext cx="7112877" cy="2292000"/>
          </a:xfrm>
          <a:prstGeom prst="rect">
            <a:avLst/>
          </a:prstGeom>
          <a:solidFill>
            <a:schemeClr val="bg1"/>
          </a:solidFill>
        </p:spPr>
        <p:txBody>
          <a:bodyPr vert="horz" lIns="91440" tIns="45720" rIns="91440" bIns="45720" rtlCol="0" anchor="ctr">
            <a:noAutofit/>
          </a:bodyPr>
          <a:lstStyle>
            <a:lvl1pPr marL="0" indent="0" algn="l" defTabSz="914400" rtl="0" eaLnBrk="1" latinLnBrk="0" hangingPunct="1">
              <a:lnSpc>
                <a:spcPct val="100000"/>
              </a:lnSpc>
              <a:spcBef>
                <a:spcPts val="0"/>
              </a:spcBef>
              <a:spcAft>
                <a:spcPts val="200"/>
              </a:spcAft>
              <a:buClr>
                <a:schemeClr val="accent1"/>
              </a:buClr>
              <a:buSzPct val="100000"/>
              <a:buFont typeface="Tw Cen MT" panose="020B0602020104020603" pitchFamily="34" charset="0"/>
              <a:buNone/>
              <a:defRPr sz="1800" kern="1200">
                <a:solidFill>
                  <a:schemeClr val="tx1">
                    <a:lumMod val="95000"/>
                    <a:lumOff val="5000"/>
                  </a:schemeClr>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18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6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9pPr>
          </a:lstStyle>
          <a:p>
            <a:r>
              <a:rPr lang="en-GB" sz="3400" dirty="0"/>
              <a:t>Unit </a:t>
            </a:r>
            <a:r>
              <a:rPr lang="en-GB" sz="3400" dirty="0" smtClean="0"/>
              <a:t>8: </a:t>
            </a:r>
            <a:r>
              <a:rPr lang="en-GB" sz="3400" dirty="0">
                <a:solidFill>
                  <a:schemeClr val="bg1"/>
                </a:solidFill>
              </a:rPr>
              <a:t>VCC and </a:t>
            </a:r>
            <a:r>
              <a:rPr lang="en-GB" sz="3400" dirty="0" smtClean="0">
                <a:solidFill>
                  <a:schemeClr val="bg1"/>
                </a:solidFill>
              </a:rPr>
              <a:t>CVCC</a:t>
            </a:r>
          </a:p>
          <a:p>
            <a:r>
              <a:rPr lang="en-GB" sz="3400" dirty="0" smtClean="0"/>
              <a:t>Unit </a:t>
            </a:r>
            <a:r>
              <a:rPr lang="en-GB" sz="3400" dirty="0"/>
              <a:t>9: </a:t>
            </a:r>
            <a:r>
              <a:rPr lang="en-GB" sz="3400" dirty="0" smtClean="0">
                <a:solidFill>
                  <a:schemeClr val="bg1"/>
                </a:solidFill>
              </a:rPr>
              <a:t>CCVC</a:t>
            </a:r>
          </a:p>
          <a:p>
            <a:r>
              <a:rPr lang="en-GB" sz="3400" dirty="0" smtClean="0"/>
              <a:t>Unit </a:t>
            </a:r>
            <a:r>
              <a:rPr lang="en-GB" sz="3400" dirty="0"/>
              <a:t>10: </a:t>
            </a:r>
            <a:r>
              <a:rPr lang="en-GB" sz="3400" dirty="0">
                <a:solidFill>
                  <a:schemeClr val="bg1"/>
                </a:solidFill>
              </a:rPr>
              <a:t>CCVCC, CCCVC, </a:t>
            </a:r>
            <a:r>
              <a:rPr lang="en-GB" sz="3400" dirty="0" smtClean="0">
                <a:solidFill>
                  <a:schemeClr val="bg1"/>
                </a:solidFill>
              </a:rPr>
              <a:t>CCVCCC</a:t>
            </a:r>
          </a:p>
          <a:p>
            <a:r>
              <a:rPr lang="en-GB" sz="3400" dirty="0" smtClean="0"/>
              <a:t>Unit 11: </a:t>
            </a:r>
            <a:r>
              <a:rPr lang="en-GB" sz="3400" dirty="0" err="1" smtClean="0"/>
              <a:t>sh</a:t>
            </a:r>
            <a:r>
              <a:rPr lang="en-GB" sz="3400" dirty="0" smtClean="0"/>
              <a:t>/</a:t>
            </a:r>
            <a:r>
              <a:rPr lang="en-GB" sz="3400" dirty="0" err="1" smtClean="0"/>
              <a:t>th</a:t>
            </a:r>
            <a:r>
              <a:rPr lang="en-GB" sz="3400" dirty="0" smtClean="0"/>
              <a:t>/</a:t>
            </a:r>
            <a:r>
              <a:rPr lang="en-GB" sz="3400" dirty="0" err="1" smtClean="0"/>
              <a:t>ch</a:t>
            </a:r>
            <a:r>
              <a:rPr lang="en-GB" sz="3400" dirty="0" smtClean="0"/>
              <a:t>/</a:t>
            </a:r>
            <a:r>
              <a:rPr lang="en-GB" sz="3400" dirty="0" err="1" smtClean="0"/>
              <a:t>tch</a:t>
            </a:r>
            <a:r>
              <a:rPr lang="en-GB" sz="3400" dirty="0" smtClean="0"/>
              <a:t>/</a:t>
            </a:r>
            <a:r>
              <a:rPr lang="en-GB" sz="3400" dirty="0" err="1" smtClean="0"/>
              <a:t>ck</a:t>
            </a:r>
            <a:r>
              <a:rPr lang="en-GB" sz="3400" dirty="0" smtClean="0"/>
              <a:t>, ng</a:t>
            </a:r>
            <a:endParaRPr lang="en-GB" sz="3400" dirty="0"/>
          </a:p>
        </p:txBody>
      </p:sp>
      <p:sp>
        <p:nvSpPr>
          <p:cNvPr id="6" name="Oval 5"/>
          <p:cNvSpPr/>
          <p:nvPr/>
        </p:nvSpPr>
        <p:spPr>
          <a:xfrm>
            <a:off x="2490952" y="3567890"/>
            <a:ext cx="536028" cy="7882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2916622" y="3567889"/>
            <a:ext cx="536028" cy="7882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80390" y="3607862"/>
            <a:ext cx="536028" cy="7882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6127532" y="1920392"/>
            <a:ext cx="536028" cy="7882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6663560" y="1917951"/>
            <a:ext cx="536028" cy="7882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199588" y="1915510"/>
            <a:ext cx="536028" cy="7882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8521263" y="1913069"/>
            <a:ext cx="536028" cy="7882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5486402" y="2987996"/>
            <a:ext cx="5160576" cy="707886"/>
          </a:xfrm>
          <a:prstGeom prst="rect">
            <a:avLst/>
          </a:prstGeom>
          <a:solidFill>
            <a:srgbClr val="FFC000"/>
          </a:solidFill>
          <a:ln>
            <a:noFill/>
          </a:ln>
        </p:spPr>
        <p:txBody>
          <a:bodyPr wrap="square" rtlCol="0">
            <a:spAutoFit/>
          </a:bodyPr>
          <a:lstStyle/>
          <a:p>
            <a:pPr algn="ctr"/>
            <a:r>
              <a:rPr lang="en-GB" sz="4000" b="1" dirty="0"/>
              <a:t>t</a:t>
            </a:r>
            <a:r>
              <a:rPr lang="en-GB" sz="4000" b="1" dirty="0" smtClean="0"/>
              <a:t>wo letters, one sound</a:t>
            </a:r>
            <a:endParaRPr lang="en-GB" sz="4000" b="1" dirty="0"/>
          </a:p>
        </p:txBody>
      </p:sp>
      <p:sp>
        <p:nvSpPr>
          <p:cNvPr id="14" name="TextBox 13"/>
          <p:cNvSpPr txBox="1"/>
          <p:nvPr/>
        </p:nvSpPr>
        <p:spPr>
          <a:xfrm>
            <a:off x="5486402" y="3951575"/>
            <a:ext cx="5160576" cy="707886"/>
          </a:xfrm>
          <a:prstGeom prst="rect">
            <a:avLst/>
          </a:prstGeom>
          <a:solidFill>
            <a:srgbClr val="FF0066"/>
          </a:solidFill>
          <a:ln>
            <a:noFill/>
          </a:ln>
        </p:spPr>
        <p:txBody>
          <a:bodyPr wrap="square" rtlCol="0">
            <a:spAutoFit/>
          </a:bodyPr>
          <a:lstStyle/>
          <a:p>
            <a:pPr algn="ctr"/>
            <a:r>
              <a:rPr lang="en-GB" sz="4000" b="1" dirty="0" smtClean="0"/>
              <a:t>three letters, one sound</a:t>
            </a:r>
            <a:endParaRPr lang="en-GB" sz="4000" b="1" dirty="0"/>
          </a:p>
        </p:txBody>
      </p:sp>
      <p:sp>
        <p:nvSpPr>
          <p:cNvPr id="15" name="Oval 14"/>
          <p:cNvSpPr/>
          <p:nvPr/>
        </p:nvSpPr>
        <p:spPr>
          <a:xfrm>
            <a:off x="7755319" y="1877817"/>
            <a:ext cx="765943" cy="788277"/>
          </a:xfrm>
          <a:prstGeom prst="ellipse">
            <a:avLst/>
          </a:prstGeom>
          <a:noFill/>
          <a:ln w="57150">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9095391" y="1913068"/>
            <a:ext cx="536028" cy="788277"/>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6441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72511" y="3707235"/>
            <a:ext cx="10925503" cy="2387600"/>
          </a:xfrm>
        </p:spPr>
        <p:txBody>
          <a:bodyPr>
            <a:noAutofit/>
          </a:bodyPr>
          <a:lstStyle/>
          <a:p>
            <a:r>
              <a:rPr lang="en-GB" sz="40000" dirty="0" smtClean="0">
                <a:latin typeface="+mn-lt"/>
              </a:rPr>
              <a:t>s</a:t>
            </a:r>
            <a:r>
              <a:rPr lang="en-GB" sz="40000" dirty="0" smtClean="0">
                <a:latin typeface="Letterjoin-Air Plus 40" panose="02000805000000020003" pitchFamily="50" charset="0"/>
              </a:rPr>
              <a:t>  </a:t>
            </a:r>
            <a:r>
              <a:rPr lang="en-GB" sz="40000" dirty="0" err="1" smtClean="0">
                <a:latin typeface="Letterjoin-Air Plus 40" panose="02000805000000020003" pitchFamily="50" charset="0"/>
              </a:rPr>
              <a:t>s</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40047469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47020" y="4211733"/>
            <a:ext cx="9144000" cy="2387600"/>
          </a:xfrm>
        </p:spPr>
        <p:txBody>
          <a:bodyPr>
            <a:noAutofit/>
          </a:bodyPr>
          <a:lstStyle/>
          <a:p>
            <a:r>
              <a:rPr lang="en-GB" sz="40000" dirty="0" smtClean="0"/>
              <a:t>t    </a:t>
            </a:r>
            <a:r>
              <a:rPr lang="en-GB" sz="40000" dirty="0" err="1" smtClean="0">
                <a:latin typeface="Letterjoin-Air Plus 40" panose="02000805000000020003" pitchFamily="50" charset="0"/>
              </a:rPr>
              <a:t>t</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34275944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72510" y="3486518"/>
            <a:ext cx="10610193" cy="2387600"/>
          </a:xfrm>
        </p:spPr>
        <p:txBody>
          <a:bodyPr>
            <a:noAutofit/>
          </a:bodyPr>
          <a:lstStyle/>
          <a:p>
            <a:r>
              <a:rPr lang="en-GB" sz="40000" dirty="0" smtClean="0"/>
              <a:t>p   </a:t>
            </a:r>
            <a:r>
              <a:rPr lang="en-GB" sz="40000" dirty="0" err="1" smtClean="0">
                <a:latin typeface="Letterjoin-Air Plus 40" panose="02000805000000020003" pitchFamily="50" charset="0"/>
              </a:rPr>
              <a:t>p</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14557154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30165" y="3675704"/>
            <a:ext cx="10767848" cy="2387600"/>
          </a:xfrm>
        </p:spPr>
        <p:txBody>
          <a:bodyPr>
            <a:noAutofit/>
          </a:bodyPr>
          <a:lstStyle/>
          <a:p>
            <a:r>
              <a:rPr lang="en-GB" sz="40000" dirty="0" smtClean="0"/>
              <a:t>n   </a:t>
            </a:r>
            <a:r>
              <a:rPr lang="en-GB" sz="40000" dirty="0" err="1" smtClean="0">
                <a:latin typeface="Letterjoin-Air Plus 40" panose="02000805000000020003" pitchFamily="50" charset="0"/>
              </a:rPr>
              <a:t>n</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578216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47020" y="4337856"/>
            <a:ext cx="9144000" cy="2387600"/>
          </a:xfrm>
        </p:spPr>
        <p:txBody>
          <a:bodyPr>
            <a:noAutofit/>
          </a:bodyPr>
          <a:lstStyle/>
          <a:p>
            <a:r>
              <a:rPr lang="en-GB" sz="40000" dirty="0">
                <a:latin typeface="Bahnschrift Light" panose="020B0502040204020203" pitchFamily="34" charset="0"/>
              </a:rPr>
              <a:t>l</a:t>
            </a:r>
            <a:r>
              <a:rPr lang="en-GB" sz="40000" dirty="0" smtClean="0"/>
              <a:t>    </a:t>
            </a:r>
            <a:r>
              <a:rPr lang="en-GB" sz="40000" dirty="0" err="1" smtClean="0">
                <a:latin typeface="Letterjoin-Air Plus 40" panose="02000805000000020003" pitchFamily="50" charset="0"/>
              </a:rPr>
              <a:t>l</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4613791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47020" y="3723001"/>
            <a:ext cx="9144000" cy="2387600"/>
          </a:xfrm>
        </p:spPr>
        <p:txBody>
          <a:bodyPr>
            <a:noAutofit/>
          </a:bodyPr>
          <a:lstStyle/>
          <a:p>
            <a:r>
              <a:rPr lang="en-GB" sz="40000" dirty="0" smtClean="0"/>
              <a:t>c   </a:t>
            </a:r>
            <a:r>
              <a:rPr lang="en-GB" sz="40000" dirty="0" err="1" smtClean="0">
                <a:latin typeface="Letterjoin-Air Plus 40" panose="02000805000000020003" pitchFamily="50" charset="0"/>
              </a:rPr>
              <a:t>c</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41047794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198179"/>
            <a:ext cx="12076385" cy="4912422"/>
          </a:xfrm>
        </p:spPr>
        <p:txBody>
          <a:bodyPr>
            <a:noAutofit/>
          </a:bodyPr>
          <a:lstStyle/>
          <a:p>
            <a:r>
              <a:rPr lang="en-GB" sz="40000" dirty="0" smtClean="0">
                <a:latin typeface="+mn-lt"/>
              </a:rPr>
              <a:t>m </a:t>
            </a:r>
            <a:r>
              <a:rPr lang="en-GB" sz="40000" dirty="0" smtClean="0">
                <a:latin typeface="Letterjoin-Air Plus 40" panose="02000805000000020003" pitchFamily="50" charset="0"/>
              </a:rPr>
              <a:t> m</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14511210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1198179"/>
            <a:ext cx="12076385" cy="4912422"/>
          </a:xfrm>
        </p:spPr>
        <p:txBody>
          <a:bodyPr>
            <a:noAutofit/>
          </a:bodyPr>
          <a:lstStyle/>
          <a:p>
            <a:r>
              <a:rPr lang="en-GB" sz="40000" dirty="0">
                <a:latin typeface="+mn-lt"/>
              </a:rPr>
              <a:t>v</a:t>
            </a:r>
            <a:r>
              <a:rPr lang="en-GB" sz="40000" dirty="0" smtClean="0">
                <a:latin typeface="+mn-lt"/>
              </a:rPr>
              <a:t> </a:t>
            </a:r>
            <a:r>
              <a:rPr lang="en-GB" sz="40000" dirty="0" smtClean="0">
                <a:latin typeface="Letterjoin-Air Plus 40" panose="02000805000000020003" pitchFamily="50" charset="0"/>
              </a:rPr>
              <a:t> </a:t>
            </a:r>
            <a:r>
              <a:rPr lang="en-GB" sz="40000" dirty="0">
                <a:latin typeface="Letterjoin-Air Plus 40" panose="02000805000000020003" pitchFamily="50" charset="0"/>
              </a:rPr>
              <a:t>v</a:t>
            </a:r>
          </a:p>
        </p:txBody>
      </p:sp>
    </p:spTree>
    <p:extLst>
      <p:ext uri="{BB962C8B-B14F-4D97-AF65-F5344CB8AC3E}">
        <p14:creationId xmlns:p14="http://schemas.microsoft.com/office/powerpoint/2010/main" val="40408379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09448" y="4322091"/>
            <a:ext cx="10957035" cy="2387600"/>
          </a:xfrm>
        </p:spPr>
        <p:txBody>
          <a:bodyPr>
            <a:noAutofit/>
          </a:bodyPr>
          <a:lstStyle/>
          <a:p>
            <a:r>
              <a:rPr lang="en-GB" sz="40000" dirty="0" smtClean="0"/>
              <a:t>b   </a:t>
            </a:r>
            <a:r>
              <a:rPr lang="en-GB" sz="40000" dirty="0" err="1" smtClean="0">
                <a:latin typeface="Letterjoin-Air Plus 40" panose="02000805000000020003" pitchFamily="50" charset="0"/>
              </a:rPr>
              <a:t>b</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40600654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47020" y="3723001"/>
            <a:ext cx="9144000" cy="2387600"/>
          </a:xfrm>
        </p:spPr>
        <p:txBody>
          <a:bodyPr>
            <a:noAutofit/>
          </a:bodyPr>
          <a:lstStyle/>
          <a:p>
            <a:r>
              <a:rPr lang="en-GB" sz="40000" dirty="0" smtClean="0">
                <a:solidFill>
                  <a:prstClr val="black"/>
                </a:solidFill>
              </a:rPr>
              <a:t>f    </a:t>
            </a:r>
            <a:r>
              <a:rPr lang="en-GB" sz="40000" dirty="0" err="1" smtClean="0">
                <a:latin typeface="Letterjoin-Air Plus 40" panose="02000805000000020003" pitchFamily="50" charset="0"/>
              </a:rPr>
              <a:t>f</a:t>
            </a:r>
            <a:endParaRPr lang="en-GB" sz="40000" dirty="0">
              <a:latin typeface="Letterjoin-Air Plus 40" panose="02000805000000020003" pitchFamily="50" charset="0"/>
            </a:endParaRPr>
          </a:p>
        </p:txBody>
      </p:sp>
    </p:spTree>
    <p:extLst>
      <p:ext uri="{BB962C8B-B14F-4D97-AF65-F5344CB8AC3E}">
        <p14:creationId xmlns:p14="http://schemas.microsoft.com/office/powerpoint/2010/main" val="6487259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9545" y="252249"/>
            <a:ext cx="11892455" cy="5833242"/>
          </a:xfrm>
        </p:spPr>
        <p:txBody>
          <a:bodyPr>
            <a:noAutofit/>
          </a:bodyPr>
          <a:lstStyle/>
          <a:p>
            <a:r>
              <a:rPr lang="en-GB" sz="30000" dirty="0" smtClean="0">
                <a:latin typeface="Letterjoin-Air Plus 40" panose="02000805000000020003" pitchFamily="50" charset="0"/>
              </a:rPr>
              <a:t>f   </a:t>
            </a:r>
            <a:r>
              <a:rPr lang="en-GB" sz="30000" dirty="0" err="1" smtClean="0">
                <a:latin typeface="Letterjoin-Air Plus 40" panose="02000805000000020003" pitchFamily="50" charset="0"/>
              </a:rPr>
              <a:t>th</a:t>
            </a:r>
            <a:r>
              <a:rPr lang="en-GB" sz="30000" dirty="0" smtClean="0">
                <a:latin typeface="Letterjoin-Air Plus 40" panose="02000805000000020003" pitchFamily="50" charset="0"/>
              </a:rPr>
              <a:t> </a:t>
            </a:r>
            <a:endParaRPr lang="en-GB" sz="30000" dirty="0">
              <a:latin typeface="Letterjoin-Air Plus 40" panose="02000805000000020003" pitchFamily="50" charset="0"/>
            </a:endParaRPr>
          </a:p>
        </p:txBody>
      </p:sp>
      <p:sp>
        <p:nvSpPr>
          <p:cNvPr id="3" name="Rectangle 2"/>
          <p:cNvSpPr/>
          <p:nvPr/>
        </p:nvSpPr>
        <p:spPr>
          <a:xfrm>
            <a:off x="441434" y="472966"/>
            <a:ext cx="4824249" cy="6038193"/>
          </a:xfrm>
          <a:prstGeom prst="rect">
            <a:avLst/>
          </a:prstGeom>
          <a:noFill/>
          <a:ln w="127000">
            <a:solidFill>
              <a:srgbClr val="CC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584730" y="472966"/>
            <a:ext cx="4824249" cy="6038193"/>
          </a:xfrm>
          <a:prstGeom prst="rect">
            <a:avLst/>
          </a:prstGeom>
          <a:noFill/>
          <a:ln w="127000">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66"/>
              </a:solidFill>
            </a:endParaRPr>
          </a:p>
        </p:txBody>
      </p:sp>
    </p:spTree>
    <p:extLst>
      <p:ext uri="{BB962C8B-B14F-4D97-AF65-F5344CB8AC3E}">
        <p14:creationId xmlns:p14="http://schemas.microsoft.com/office/powerpoint/2010/main" val="38371430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000" dirty="0" smtClean="0"/>
              <a:t>Reception</a:t>
            </a:r>
            <a:endParaRPr lang="en-GB" sz="7000" dirty="0"/>
          </a:p>
        </p:txBody>
      </p:sp>
      <p:sp>
        <p:nvSpPr>
          <p:cNvPr id="3" name="Text Placeholder 2"/>
          <p:cNvSpPr>
            <a:spLocks noGrp="1"/>
          </p:cNvSpPr>
          <p:nvPr>
            <p:ph type="body" idx="1"/>
          </p:nvPr>
        </p:nvSpPr>
        <p:spPr>
          <a:xfrm>
            <a:off x="457200" y="246248"/>
            <a:ext cx="3812629" cy="4136567"/>
          </a:xfrm>
          <a:solidFill>
            <a:schemeClr val="bg1"/>
          </a:solidFill>
        </p:spPr>
        <p:txBody>
          <a:bodyPr>
            <a:noAutofit/>
          </a:bodyPr>
          <a:lstStyle/>
          <a:p>
            <a:r>
              <a:rPr lang="en-GB" sz="3400" dirty="0"/>
              <a:t>Unit 1: a, </a:t>
            </a:r>
            <a:r>
              <a:rPr lang="en-GB" sz="3400" dirty="0" err="1"/>
              <a:t>i</a:t>
            </a:r>
            <a:r>
              <a:rPr lang="en-GB" sz="3400" dirty="0"/>
              <a:t>, m, s, t </a:t>
            </a:r>
            <a:endParaRPr lang="en-GB" sz="3400" dirty="0" smtClean="0"/>
          </a:p>
          <a:p>
            <a:r>
              <a:rPr lang="en-GB" sz="3400" dirty="0" smtClean="0"/>
              <a:t>Unit </a:t>
            </a:r>
            <a:r>
              <a:rPr lang="en-GB" sz="3400" dirty="0"/>
              <a:t>2: n, o, p </a:t>
            </a:r>
            <a:endParaRPr lang="en-GB" sz="3400" dirty="0" smtClean="0"/>
          </a:p>
          <a:p>
            <a:r>
              <a:rPr lang="en-GB" sz="3400" dirty="0" smtClean="0"/>
              <a:t>Unit </a:t>
            </a:r>
            <a:r>
              <a:rPr lang="en-GB" sz="3400" dirty="0"/>
              <a:t>3: b, c, g, h </a:t>
            </a:r>
            <a:endParaRPr lang="en-GB" sz="3400" dirty="0" smtClean="0"/>
          </a:p>
          <a:p>
            <a:r>
              <a:rPr lang="en-GB" sz="3400" dirty="0" smtClean="0"/>
              <a:t>Unit </a:t>
            </a:r>
            <a:r>
              <a:rPr lang="en-GB" sz="3400" dirty="0"/>
              <a:t>4: d, f, v, e </a:t>
            </a:r>
            <a:endParaRPr lang="en-GB" sz="3400" dirty="0" smtClean="0"/>
          </a:p>
          <a:p>
            <a:r>
              <a:rPr lang="en-GB" sz="3400" dirty="0" smtClean="0"/>
              <a:t>Unit </a:t>
            </a:r>
            <a:r>
              <a:rPr lang="en-GB" sz="3400" dirty="0"/>
              <a:t>5: k, l, r, u </a:t>
            </a:r>
          </a:p>
          <a:p>
            <a:r>
              <a:rPr lang="en-GB" sz="3400" dirty="0" smtClean="0"/>
              <a:t>Unit </a:t>
            </a:r>
            <a:r>
              <a:rPr lang="en-GB" sz="3400" dirty="0"/>
              <a:t>6: j, w, z </a:t>
            </a:r>
            <a:endParaRPr lang="en-GB" sz="3400" dirty="0" smtClean="0"/>
          </a:p>
          <a:p>
            <a:r>
              <a:rPr lang="en-GB" sz="3400" dirty="0" smtClean="0"/>
              <a:t>Unit </a:t>
            </a:r>
            <a:r>
              <a:rPr lang="en-GB" sz="3400" dirty="0"/>
              <a:t>7: x, y, </a:t>
            </a:r>
            <a:r>
              <a:rPr lang="en-GB" sz="3400" dirty="0" err="1"/>
              <a:t>ff</a:t>
            </a:r>
            <a:r>
              <a:rPr lang="en-GB" sz="3400" dirty="0"/>
              <a:t>, </a:t>
            </a:r>
            <a:r>
              <a:rPr lang="en-GB" sz="3400" dirty="0" err="1"/>
              <a:t>ll</a:t>
            </a:r>
            <a:r>
              <a:rPr lang="en-GB" sz="3400" dirty="0"/>
              <a:t>, </a:t>
            </a:r>
            <a:r>
              <a:rPr lang="en-GB" sz="3400" dirty="0" err="1"/>
              <a:t>ss</a:t>
            </a:r>
            <a:endParaRPr lang="en-GB" sz="3400" dirty="0"/>
          </a:p>
        </p:txBody>
      </p:sp>
      <p:sp>
        <p:nvSpPr>
          <p:cNvPr id="4" name="TextBox 3"/>
          <p:cNvSpPr txBox="1"/>
          <p:nvPr/>
        </p:nvSpPr>
        <p:spPr>
          <a:xfrm>
            <a:off x="8639503" y="4853517"/>
            <a:ext cx="3442138" cy="1569660"/>
          </a:xfrm>
          <a:prstGeom prst="rect">
            <a:avLst/>
          </a:prstGeom>
          <a:noFill/>
        </p:spPr>
        <p:txBody>
          <a:bodyPr wrap="square" rtlCol="0">
            <a:spAutoFit/>
          </a:bodyPr>
          <a:lstStyle/>
          <a:p>
            <a:r>
              <a:rPr lang="en-GB" sz="2400" dirty="0" smtClean="0"/>
              <a:t>Sounds Write, Initial Code</a:t>
            </a:r>
          </a:p>
          <a:p>
            <a:endParaRPr lang="en-GB" sz="2400" dirty="0"/>
          </a:p>
          <a:p>
            <a:r>
              <a:rPr lang="en-GB" sz="2400" dirty="0" smtClean="0"/>
              <a:t>Children learn the individual sounds.</a:t>
            </a:r>
            <a:endParaRPr lang="en-GB" sz="2400" dirty="0"/>
          </a:p>
        </p:txBody>
      </p:sp>
      <p:sp>
        <p:nvSpPr>
          <p:cNvPr id="5" name="Text Placeholder 2"/>
          <p:cNvSpPr txBox="1">
            <a:spLocks/>
          </p:cNvSpPr>
          <p:nvPr/>
        </p:nvSpPr>
        <p:spPr>
          <a:xfrm>
            <a:off x="4663963" y="246248"/>
            <a:ext cx="7112877" cy="2292000"/>
          </a:xfrm>
          <a:prstGeom prst="rect">
            <a:avLst/>
          </a:prstGeom>
          <a:solidFill>
            <a:schemeClr val="bg1"/>
          </a:solidFill>
        </p:spPr>
        <p:txBody>
          <a:bodyPr vert="horz" lIns="91440" tIns="45720" rIns="91440" bIns="45720" rtlCol="0" anchor="ctr">
            <a:noAutofit/>
          </a:bodyPr>
          <a:lstStyle>
            <a:lvl1pPr marL="0" indent="0" algn="l" defTabSz="914400" rtl="0" eaLnBrk="1" latinLnBrk="0" hangingPunct="1">
              <a:lnSpc>
                <a:spcPct val="100000"/>
              </a:lnSpc>
              <a:spcBef>
                <a:spcPts val="0"/>
              </a:spcBef>
              <a:spcAft>
                <a:spcPts val="200"/>
              </a:spcAft>
              <a:buClr>
                <a:schemeClr val="accent1"/>
              </a:buClr>
              <a:buSzPct val="100000"/>
              <a:buFont typeface="Tw Cen MT" panose="020B0602020104020603" pitchFamily="34" charset="0"/>
              <a:buNone/>
              <a:defRPr sz="1800" kern="1200">
                <a:solidFill>
                  <a:schemeClr val="tx1">
                    <a:lumMod val="95000"/>
                    <a:lumOff val="5000"/>
                  </a:schemeClr>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Wingdings 3" pitchFamily="18" charset="2"/>
              <a:buNone/>
              <a:defRPr sz="18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Wingdings 3" pitchFamily="18" charset="2"/>
              <a:buNone/>
              <a:defRPr sz="16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Wingdings 3" pitchFamily="18" charset="2"/>
              <a:buNone/>
              <a:defRPr sz="1400" kern="1200">
                <a:solidFill>
                  <a:schemeClr val="tx1">
                    <a:tint val="75000"/>
                  </a:schemeClr>
                </a:solidFill>
                <a:latin typeface="+mn-lt"/>
                <a:ea typeface="+mn-ea"/>
                <a:cs typeface="+mn-cs"/>
              </a:defRPr>
            </a:lvl9pPr>
          </a:lstStyle>
          <a:p>
            <a:r>
              <a:rPr lang="en-GB" sz="3400" dirty="0"/>
              <a:t>Unit </a:t>
            </a:r>
            <a:r>
              <a:rPr lang="en-GB" sz="3400" dirty="0" smtClean="0"/>
              <a:t>8: </a:t>
            </a:r>
            <a:r>
              <a:rPr lang="en-GB" sz="3400" dirty="0"/>
              <a:t>VCC and </a:t>
            </a:r>
            <a:r>
              <a:rPr lang="en-GB" sz="3400" dirty="0" smtClean="0"/>
              <a:t>CVCC</a:t>
            </a:r>
          </a:p>
          <a:p>
            <a:r>
              <a:rPr lang="en-GB" sz="3400" dirty="0" smtClean="0"/>
              <a:t>Unit </a:t>
            </a:r>
            <a:r>
              <a:rPr lang="en-GB" sz="3400" dirty="0"/>
              <a:t>9: </a:t>
            </a:r>
            <a:r>
              <a:rPr lang="en-GB" sz="3400" dirty="0" smtClean="0"/>
              <a:t>CCVC</a:t>
            </a:r>
          </a:p>
          <a:p>
            <a:r>
              <a:rPr lang="en-GB" sz="3400" dirty="0" smtClean="0"/>
              <a:t>Unit </a:t>
            </a:r>
            <a:r>
              <a:rPr lang="en-GB" sz="3400" dirty="0"/>
              <a:t>10: CCVCC, CCCVC, </a:t>
            </a:r>
            <a:r>
              <a:rPr lang="en-GB" sz="3400" dirty="0" smtClean="0"/>
              <a:t>CCVCCC</a:t>
            </a:r>
          </a:p>
          <a:p>
            <a:r>
              <a:rPr lang="en-GB" sz="3400" dirty="0" smtClean="0"/>
              <a:t>Unit 11: </a:t>
            </a:r>
            <a:r>
              <a:rPr lang="en-GB" sz="3400" dirty="0" err="1" smtClean="0"/>
              <a:t>sh</a:t>
            </a:r>
            <a:r>
              <a:rPr lang="en-GB" sz="3400" dirty="0" smtClean="0"/>
              <a:t>/</a:t>
            </a:r>
            <a:r>
              <a:rPr lang="en-GB" sz="3400" dirty="0" err="1" smtClean="0"/>
              <a:t>th</a:t>
            </a:r>
            <a:r>
              <a:rPr lang="en-GB" sz="3400" dirty="0" smtClean="0"/>
              <a:t>/</a:t>
            </a:r>
            <a:r>
              <a:rPr lang="en-GB" sz="3400" dirty="0" err="1" smtClean="0"/>
              <a:t>ch</a:t>
            </a:r>
            <a:r>
              <a:rPr lang="en-GB" sz="3400" dirty="0" smtClean="0"/>
              <a:t>/</a:t>
            </a:r>
            <a:r>
              <a:rPr lang="en-GB" sz="3400" dirty="0" err="1" smtClean="0"/>
              <a:t>tch</a:t>
            </a:r>
            <a:r>
              <a:rPr lang="en-GB" sz="3400" dirty="0" smtClean="0"/>
              <a:t>/</a:t>
            </a:r>
            <a:r>
              <a:rPr lang="en-GB" sz="3400" dirty="0" err="1" smtClean="0"/>
              <a:t>ck</a:t>
            </a:r>
            <a:r>
              <a:rPr lang="en-GB" sz="3400" dirty="0" smtClean="0"/>
              <a:t>/ng</a:t>
            </a:r>
            <a:endParaRPr lang="en-GB" sz="3400" dirty="0"/>
          </a:p>
        </p:txBody>
      </p:sp>
      <p:sp>
        <p:nvSpPr>
          <p:cNvPr id="6" name="Oval 5"/>
          <p:cNvSpPr/>
          <p:nvPr/>
        </p:nvSpPr>
        <p:spPr>
          <a:xfrm>
            <a:off x="4269830" y="246249"/>
            <a:ext cx="5000294" cy="668152"/>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4269829" y="823571"/>
            <a:ext cx="5000294" cy="668152"/>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4269827" y="1392248"/>
            <a:ext cx="7270531" cy="668152"/>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2032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10736948" cy="1499616"/>
          </a:xfrm>
          <a:solidFill>
            <a:schemeClr val="accent3">
              <a:lumMod val="20000"/>
              <a:lumOff val="80000"/>
            </a:schemeClr>
          </a:solidFill>
        </p:spPr>
        <p:txBody>
          <a:bodyPr>
            <a:noAutofit/>
          </a:bodyPr>
          <a:lstStyle/>
          <a:p>
            <a:r>
              <a:rPr lang="en-GB" sz="7000" b="1" dirty="0" smtClean="0"/>
              <a:t>V </a:t>
            </a:r>
            <a:r>
              <a:rPr lang="en-GB" sz="7000" dirty="0" smtClean="0"/>
              <a:t>= vowel          </a:t>
            </a:r>
            <a:r>
              <a:rPr lang="en-GB" sz="7000" b="1" dirty="0" smtClean="0"/>
              <a:t>c</a:t>
            </a:r>
            <a:r>
              <a:rPr lang="en-GB" sz="7000" dirty="0" smtClean="0"/>
              <a:t> = consonant</a:t>
            </a:r>
            <a:endParaRPr lang="en-GB" sz="7000" dirty="0"/>
          </a:p>
        </p:txBody>
      </p:sp>
      <p:sp>
        <p:nvSpPr>
          <p:cNvPr id="3" name="Content Placeholder 2"/>
          <p:cNvSpPr>
            <a:spLocks noGrp="1"/>
          </p:cNvSpPr>
          <p:nvPr>
            <p:ph idx="1"/>
          </p:nvPr>
        </p:nvSpPr>
        <p:spPr>
          <a:xfrm>
            <a:off x="1024128" y="2319422"/>
            <a:ext cx="6086120" cy="3200400"/>
          </a:xfrm>
        </p:spPr>
        <p:txBody>
          <a:bodyPr>
            <a:normAutofit/>
          </a:bodyPr>
          <a:lstStyle/>
          <a:p>
            <a:r>
              <a:rPr lang="en-GB" sz="4000" b="1" dirty="0" smtClean="0"/>
              <a:t>CVC</a:t>
            </a:r>
            <a:r>
              <a:rPr lang="en-GB" sz="4000" dirty="0" smtClean="0"/>
              <a:t> = cat, hat, mat</a:t>
            </a:r>
          </a:p>
          <a:p>
            <a:r>
              <a:rPr lang="en-GB" sz="4000" b="1" dirty="0" smtClean="0"/>
              <a:t>VCC</a:t>
            </a:r>
            <a:r>
              <a:rPr lang="en-GB" sz="4000" dirty="0" smtClean="0"/>
              <a:t> = ant, ask, end</a:t>
            </a:r>
          </a:p>
          <a:p>
            <a:r>
              <a:rPr lang="en-GB" sz="4000" b="1" dirty="0" smtClean="0"/>
              <a:t>CVCC</a:t>
            </a:r>
            <a:r>
              <a:rPr lang="en-GB" sz="4000" dirty="0" smtClean="0"/>
              <a:t> =  tent, sent, sand</a:t>
            </a:r>
          </a:p>
          <a:p>
            <a:r>
              <a:rPr lang="en-GB" sz="4000" b="1" dirty="0" smtClean="0"/>
              <a:t>CCVCC </a:t>
            </a:r>
            <a:r>
              <a:rPr lang="en-GB" sz="4000" dirty="0" smtClean="0"/>
              <a:t>= stamp, frost, plant</a:t>
            </a:r>
          </a:p>
          <a:p>
            <a:endParaRPr lang="en-GB" dirty="0" smtClean="0"/>
          </a:p>
          <a:p>
            <a:pPr lvl="8"/>
            <a:endParaRPr lang="en-GB" dirty="0" smtClean="0"/>
          </a:p>
          <a:p>
            <a:endParaRPr lang="en-GB" dirty="0"/>
          </a:p>
        </p:txBody>
      </p:sp>
      <p:sp>
        <p:nvSpPr>
          <p:cNvPr id="4" name="TextBox 3"/>
          <p:cNvSpPr txBox="1"/>
          <p:nvPr/>
        </p:nvSpPr>
        <p:spPr>
          <a:xfrm>
            <a:off x="1135119" y="5165879"/>
            <a:ext cx="4725200" cy="707886"/>
          </a:xfrm>
          <a:prstGeom prst="rect">
            <a:avLst/>
          </a:prstGeom>
          <a:noFill/>
        </p:spPr>
        <p:txBody>
          <a:bodyPr wrap="square" rtlCol="0">
            <a:spAutoFit/>
          </a:bodyPr>
          <a:lstStyle/>
          <a:p>
            <a:r>
              <a:rPr lang="en-GB" sz="4000" b="1" dirty="0"/>
              <a:t>CCCVC</a:t>
            </a:r>
            <a:r>
              <a:rPr lang="en-GB" sz="4000" dirty="0"/>
              <a:t> </a:t>
            </a:r>
            <a:r>
              <a:rPr lang="en-GB" sz="4000" dirty="0" smtClean="0"/>
              <a:t>=</a:t>
            </a:r>
            <a:endParaRPr lang="en-GB" sz="4000" dirty="0"/>
          </a:p>
        </p:txBody>
      </p:sp>
      <p:sp>
        <p:nvSpPr>
          <p:cNvPr id="6" name="TextBox 5"/>
          <p:cNvSpPr txBox="1"/>
          <p:nvPr/>
        </p:nvSpPr>
        <p:spPr>
          <a:xfrm>
            <a:off x="3355829" y="5083734"/>
            <a:ext cx="4725200" cy="707886"/>
          </a:xfrm>
          <a:prstGeom prst="rect">
            <a:avLst/>
          </a:prstGeom>
          <a:noFill/>
        </p:spPr>
        <p:txBody>
          <a:bodyPr wrap="square" rtlCol="0">
            <a:spAutoFit/>
          </a:bodyPr>
          <a:lstStyle/>
          <a:p>
            <a:r>
              <a:rPr lang="en-GB" sz="4000" dirty="0"/>
              <a:t>s</a:t>
            </a:r>
            <a:r>
              <a:rPr lang="en-GB" sz="4000" dirty="0" smtClean="0"/>
              <a:t>plit, strap</a:t>
            </a:r>
            <a:endParaRPr lang="en-GB" sz="4000" dirty="0"/>
          </a:p>
        </p:txBody>
      </p:sp>
    </p:spTree>
    <p:extLst>
      <p:ext uri="{BB962C8B-B14F-4D97-AF65-F5344CB8AC3E}">
        <p14:creationId xmlns:p14="http://schemas.microsoft.com/office/powerpoint/2010/main" val="4162990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1434" y="4960137"/>
            <a:ext cx="7772400" cy="1463040"/>
          </a:xfrm>
        </p:spPr>
        <p:txBody>
          <a:bodyPr>
            <a:normAutofit fontScale="90000"/>
          </a:bodyPr>
          <a:lstStyle/>
          <a:p>
            <a:r>
              <a:rPr lang="en-GB" sz="7000" dirty="0" smtClean="0"/>
              <a:t>Key stage 1</a:t>
            </a:r>
            <a:br>
              <a:rPr lang="en-GB" sz="7000" dirty="0" smtClean="0"/>
            </a:br>
            <a:r>
              <a:rPr lang="en-GB" dirty="0" smtClean="0"/>
              <a:t>(extended support in Key Stage 2)</a:t>
            </a:r>
            <a:endParaRPr lang="en-GB" dirty="0"/>
          </a:p>
        </p:txBody>
      </p:sp>
      <p:sp>
        <p:nvSpPr>
          <p:cNvPr id="3" name="Subtitle 2"/>
          <p:cNvSpPr>
            <a:spLocks noGrp="1"/>
          </p:cNvSpPr>
          <p:nvPr>
            <p:ph type="subTitle" idx="1"/>
          </p:nvPr>
        </p:nvSpPr>
        <p:spPr>
          <a:xfrm>
            <a:off x="8610600" y="4960137"/>
            <a:ext cx="3581400" cy="1463040"/>
          </a:xfrm>
        </p:spPr>
        <p:txBody>
          <a:bodyPr>
            <a:normAutofit/>
          </a:bodyPr>
          <a:lstStyle/>
          <a:p>
            <a:r>
              <a:rPr lang="en-GB" sz="2200" dirty="0" smtClean="0"/>
              <a:t>Sound Write, Extended Code</a:t>
            </a:r>
            <a:endParaRPr lang="en-GB" sz="2200" dirty="0"/>
          </a:p>
          <a:p>
            <a:endParaRPr lang="en-GB" sz="2200" dirty="0"/>
          </a:p>
          <a:p>
            <a:r>
              <a:rPr lang="en-GB" sz="2200" dirty="0" smtClean="0"/>
              <a:t>Made up of 49 units.</a:t>
            </a:r>
          </a:p>
        </p:txBody>
      </p:sp>
      <p:sp>
        <p:nvSpPr>
          <p:cNvPr id="4" name="TextBox 3"/>
          <p:cNvSpPr txBox="1"/>
          <p:nvPr/>
        </p:nvSpPr>
        <p:spPr>
          <a:xfrm>
            <a:off x="299544" y="347733"/>
            <a:ext cx="5641428" cy="4355038"/>
          </a:xfrm>
          <a:prstGeom prst="rect">
            <a:avLst/>
          </a:prstGeom>
          <a:solidFill>
            <a:schemeClr val="bg1"/>
          </a:solidFill>
          <a:ln w="76200">
            <a:solidFill>
              <a:schemeClr val="accent1">
                <a:lumMod val="75000"/>
              </a:schemeClr>
            </a:solidFill>
          </a:ln>
        </p:spPr>
        <p:txBody>
          <a:bodyPr wrap="square" rtlCol="0">
            <a:spAutoFit/>
          </a:bodyPr>
          <a:lstStyle/>
          <a:p>
            <a:pPr algn="ctr"/>
            <a:r>
              <a:rPr lang="en-GB" sz="4000" b="1" dirty="0" smtClean="0">
                <a:solidFill>
                  <a:srgbClr val="FFC000"/>
                </a:solidFill>
              </a:rPr>
              <a:t>Same sound, different spelling</a:t>
            </a:r>
          </a:p>
          <a:p>
            <a:pPr algn="ctr"/>
            <a:endParaRPr lang="en-GB" sz="3200" dirty="0"/>
          </a:p>
          <a:p>
            <a:r>
              <a:rPr lang="en-GB" sz="4000" dirty="0" smtClean="0"/>
              <a:t>ay – pl</a:t>
            </a:r>
            <a:r>
              <a:rPr lang="en-GB" sz="4000" u="sng" dirty="0" smtClean="0"/>
              <a:t>ay</a:t>
            </a:r>
          </a:p>
          <a:p>
            <a:r>
              <a:rPr lang="en-GB" sz="4000" dirty="0" err="1" smtClean="0"/>
              <a:t>ea</a:t>
            </a:r>
            <a:r>
              <a:rPr lang="en-GB" sz="4000" dirty="0" smtClean="0"/>
              <a:t> – gr</a:t>
            </a:r>
            <a:r>
              <a:rPr lang="en-GB" sz="4000" u="sng" dirty="0" smtClean="0"/>
              <a:t>ea</a:t>
            </a:r>
            <a:r>
              <a:rPr lang="en-GB" sz="4000" dirty="0" smtClean="0"/>
              <a:t>t</a:t>
            </a:r>
          </a:p>
          <a:p>
            <a:r>
              <a:rPr lang="en-GB" sz="4000" dirty="0" smtClean="0"/>
              <a:t>ai – r</a:t>
            </a:r>
            <a:r>
              <a:rPr lang="en-GB" sz="4000" u="sng" dirty="0" smtClean="0"/>
              <a:t>ai</a:t>
            </a:r>
            <a:r>
              <a:rPr lang="en-GB" sz="4000" dirty="0" smtClean="0"/>
              <a:t>n </a:t>
            </a:r>
          </a:p>
          <a:p>
            <a:r>
              <a:rPr lang="en-GB" sz="4000" dirty="0" smtClean="0"/>
              <a:t>a-e – made  (split spelling)</a:t>
            </a:r>
            <a:r>
              <a:rPr lang="en-GB" sz="4000" dirty="0"/>
              <a:t> </a:t>
            </a:r>
            <a:endParaRPr lang="en-GB" sz="100" dirty="0" smtClean="0"/>
          </a:p>
          <a:p>
            <a:endParaRPr lang="en-GB" sz="100" dirty="0"/>
          </a:p>
          <a:p>
            <a:endParaRPr lang="en-GB" sz="100" dirty="0" smtClean="0"/>
          </a:p>
          <a:p>
            <a:endParaRPr lang="en-GB" sz="100" dirty="0"/>
          </a:p>
        </p:txBody>
      </p:sp>
      <p:sp>
        <p:nvSpPr>
          <p:cNvPr id="5" name="TextBox 4"/>
          <p:cNvSpPr txBox="1"/>
          <p:nvPr/>
        </p:nvSpPr>
        <p:spPr>
          <a:xfrm>
            <a:off x="6321972" y="374266"/>
            <a:ext cx="5486400" cy="4324261"/>
          </a:xfrm>
          <a:prstGeom prst="rect">
            <a:avLst/>
          </a:prstGeom>
          <a:solidFill>
            <a:schemeClr val="bg1"/>
          </a:solidFill>
          <a:ln w="57150">
            <a:solidFill>
              <a:schemeClr val="accent1">
                <a:lumMod val="75000"/>
              </a:schemeClr>
            </a:solidFill>
          </a:ln>
        </p:spPr>
        <p:txBody>
          <a:bodyPr wrap="square" rtlCol="0">
            <a:spAutoFit/>
          </a:bodyPr>
          <a:lstStyle/>
          <a:p>
            <a:pPr algn="ctr"/>
            <a:r>
              <a:rPr lang="en-GB" sz="4000" b="1" dirty="0" smtClean="0">
                <a:solidFill>
                  <a:srgbClr val="FFC000"/>
                </a:solidFill>
              </a:rPr>
              <a:t>Same spelling, different sound</a:t>
            </a:r>
            <a:endParaRPr lang="en-GB" sz="3200" dirty="0"/>
          </a:p>
          <a:p>
            <a:r>
              <a:rPr lang="en-GB" sz="3200" dirty="0" smtClean="0"/>
              <a:t>              </a:t>
            </a:r>
            <a:r>
              <a:rPr lang="en-GB" sz="4000" dirty="0" smtClean="0"/>
              <a:t>     </a:t>
            </a:r>
            <a:r>
              <a:rPr lang="en-GB" sz="6000" b="1" dirty="0" err="1" smtClean="0"/>
              <a:t>ea</a:t>
            </a:r>
            <a:endParaRPr lang="en-GB" sz="6000" b="1" dirty="0" smtClean="0"/>
          </a:p>
          <a:p>
            <a:r>
              <a:rPr lang="en-GB" sz="4000" dirty="0" err="1" smtClean="0"/>
              <a:t>ea</a:t>
            </a:r>
            <a:r>
              <a:rPr lang="en-GB" sz="4000" dirty="0"/>
              <a:t> </a:t>
            </a:r>
            <a:r>
              <a:rPr lang="en-GB" sz="4000" dirty="0" smtClean="0"/>
              <a:t>– gr</a:t>
            </a:r>
            <a:r>
              <a:rPr lang="en-GB" sz="4000" u="sng" dirty="0" smtClean="0"/>
              <a:t>ea</a:t>
            </a:r>
            <a:r>
              <a:rPr lang="en-GB" sz="4000" dirty="0" smtClean="0"/>
              <a:t>t</a:t>
            </a:r>
          </a:p>
          <a:p>
            <a:r>
              <a:rPr lang="en-GB" sz="4000" dirty="0" err="1" smtClean="0"/>
              <a:t>ea</a:t>
            </a:r>
            <a:r>
              <a:rPr lang="en-GB" sz="4000" dirty="0" smtClean="0"/>
              <a:t> – s</a:t>
            </a:r>
            <a:r>
              <a:rPr lang="en-GB" sz="4000" u="sng" dirty="0" smtClean="0"/>
              <a:t>ea</a:t>
            </a:r>
            <a:r>
              <a:rPr lang="en-GB" sz="4000" dirty="0" smtClean="0"/>
              <a:t>t</a:t>
            </a:r>
          </a:p>
          <a:p>
            <a:r>
              <a:rPr lang="en-GB" sz="4000" dirty="0" err="1" smtClean="0"/>
              <a:t>ea</a:t>
            </a:r>
            <a:r>
              <a:rPr lang="en-GB" sz="4000" dirty="0" smtClean="0"/>
              <a:t> – br</a:t>
            </a:r>
            <a:r>
              <a:rPr lang="en-GB" sz="4000" u="sng" dirty="0" smtClean="0"/>
              <a:t>ea</a:t>
            </a:r>
            <a:r>
              <a:rPr lang="en-GB" sz="4000" dirty="0" smtClean="0"/>
              <a:t>d </a:t>
            </a:r>
            <a:r>
              <a:rPr lang="en-GB" sz="4000" dirty="0"/>
              <a:t> </a:t>
            </a:r>
            <a:r>
              <a:rPr lang="en-GB" sz="200" dirty="0" smtClean="0"/>
              <a:t> </a:t>
            </a:r>
          </a:p>
          <a:p>
            <a:endParaRPr lang="en-GB" sz="200" dirty="0"/>
          </a:p>
          <a:p>
            <a:endParaRPr lang="en-GB" sz="200" dirty="0" smtClean="0"/>
          </a:p>
          <a:p>
            <a:endParaRPr lang="en-GB" sz="200" dirty="0"/>
          </a:p>
          <a:p>
            <a:endParaRPr lang="en-GB" sz="200" dirty="0" smtClean="0"/>
          </a:p>
          <a:p>
            <a:endParaRPr lang="en-GB" sz="200" dirty="0"/>
          </a:p>
          <a:p>
            <a:endParaRPr lang="en-GB" sz="200" dirty="0" smtClean="0"/>
          </a:p>
          <a:p>
            <a:endParaRPr lang="en-GB" sz="200" dirty="0"/>
          </a:p>
          <a:p>
            <a:endParaRPr lang="en-GB" sz="200" dirty="0" smtClean="0"/>
          </a:p>
          <a:p>
            <a:endParaRPr lang="en-GB" sz="100" dirty="0" smtClean="0"/>
          </a:p>
        </p:txBody>
      </p:sp>
      <p:sp>
        <p:nvSpPr>
          <p:cNvPr id="6" name="Arc 5"/>
          <p:cNvSpPr/>
          <p:nvPr/>
        </p:nvSpPr>
        <p:spPr>
          <a:xfrm rot="8115753">
            <a:off x="1994170" y="3781727"/>
            <a:ext cx="742808" cy="771341"/>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1882866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434" y="2966256"/>
            <a:ext cx="10957035" cy="2387600"/>
          </a:xfrm>
        </p:spPr>
        <p:txBody>
          <a:bodyPr>
            <a:noAutofit/>
          </a:bodyPr>
          <a:lstStyle/>
          <a:p>
            <a:r>
              <a:rPr lang="en-GB" sz="25000" dirty="0" smtClean="0">
                <a:latin typeface="Letterjoin-Air Plus 40" panose="02000805000000020003" pitchFamily="50" charset="0"/>
              </a:rPr>
              <a:t>br</a:t>
            </a:r>
            <a:r>
              <a:rPr lang="en-GB" sz="25000" u="sng" dirty="0" smtClean="0">
                <a:latin typeface="Letterjoin-Air Plus 40" panose="02000805000000020003" pitchFamily="50" charset="0"/>
              </a:rPr>
              <a:t>ea</a:t>
            </a:r>
            <a:r>
              <a:rPr lang="en-GB" sz="25000" dirty="0" smtClean="0">
                <a:latin typeface="Letterjoin-Air Plus 40" panose="02000805000000020003" pitchFamily="50" charset="0"/>
              </a:rPr>
              <a:t>k</a:t>
            </a:r>
            <a:endParaRPr lang="en-GB" sz="25000" dirty="0">
              <a:latin typeface="Letterjoin-Air Plus 40" panose="02000805000000020003" pitchFamily="50" charset="0"/>
            </a:endParaRPr>
          </a:p>
        </p:txBody>
      </p:sp>
      <p:cxnSp>
        <p:nvCxnSpPr>
          <p:cNvPr id="4" name="Straight Connector 3"/>
          <p:cNvCxnSpPr/>
          <p:nvPr/>
        </p:nvCxnSpPr>
        <p:spPr>
          <a:xfrm>
            <a:off x="1434662" y="4461641"/>
            <a:ext cx="1150883" cy="0"/>
          </a:xfrm>
          <a:prstGeom prst="line">
            <a:avLst/>
          </a:prstGeom>
          <a:ln w="76200"/>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3226676" y="4461641"/>
            <a:ext cx="1150883" cy="0"/>
          </a:xfrm>
          <a:prstGeom prst="line">
            <a:avLst/>
          </a:prstGeom>
          <a:ln w="76200"/>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9312165" y="4440620"/>
            <a:ext cx="1150883" cy="0"/>
          </a:xfrm>
          <a:prstGeom prst="line">
            <a:avLst/>
          </a:prstGeom>
          <a:ln w="762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445606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434" y="2966256"/>
            <a:ext cx="10957035" cy="2387600"/>
          </a:xfrm>
        </p:spPr>
        <p:txBody>
          <a:bodyPr>
            <a:noAutofit/>
          </a:bodyPr>
          <a:lstStyle/>
          <a:p>
            <a:r>
              <a:rPr lang="en-GB" sz="25000" dirty="0" smtClean="0">
                <a:latin typeface="Letterjoin-Air Plus 40" panose="02000805000000020003" pitchFamily="50" charset="0"/>
              </a:rPr>
              <a:t>night</a:t>
            </a:r>
            <a:endParaRPr lang="en-GB" sz="25000" dirty="0">
              <a:latin typeface="Letterjoin-Air Plus 40" panose="02000805000000020003" pitchFamily="50" charset="0"/>
            </a:endParaRPr>
          </a:p>
        </p:txBody>
      </p:sp>
      <p:cxnSp>
        <p:nvCxnSpPr>
          <p:cNvPr id="4" name="Straight Connector 3"/>
          <p:cNvCxnSpPr/>
          <p:nvPr/>
        </p:nvCxnSpPr>
        <p:spPr>
          <a:xfrm>
            <a:off x="1434662" y="4461641"/>
            <a:ext cx="1150883" cy="0"/>
          </a:xfrm>
          <a:prstGeom prst="line">
            <a:avLst/>
          </a:prstGeom>
          <a:ln w="76200"/>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flipV="1">
            <a:off x="3226676" y="4440620"/>
            <a:ext cx="5759669" cy="21021"/>
          </a:xfrm>
          <a:prstGeom prst="line">
            <a:avLst/>
          </a:prstGeom>
          <a:ln w="76200"/>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a:off x="9312165" y="4440620"/>
            <a:ext cx="1150883" cy="0"/>
          </a:xfrm>
          <a:prstGeom prst="line">
            <a:avLst/>
          </a:prstGeom>
          <a:ln w="762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513086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434" y="2966256"/>
            <a:ext cx="10957035" cy="2387600"/>
          </a:xfrm>
        </p:spPr>
        <p:txBody>
          <a:bodyPr>
            <a:noAutofit/>
          </a:bodyPr>
          <a:lstStyle/>
          <a:p>
            <a:r>
              <a:rPr lang="en-GB" sz="22000" dirty="0" smtClean="0">
                <a:latin typeface="Letterjoin-Air Plus 40" panose="02000805000000020003" pitchFamily="50" charset="0"/>
              </a:rPr>
              <a:t>corner</a:t>
            </a:r>
            <a:endParaRPr lang="en-GB" sz="22000" dirty="0">
              <a:latin typeface="Letterjoin-Air Plus 40" panose="02000805000000020003" pitchFamily="50" charset="0"/>
            </a:endParaRPr>
          </a:p>
        </p:txBody>
      </p:sp>
      <p:cxnSp>
        <p:nvCxnSpPr>
          <p:cNvPr id="4" name="Straight Connector 3"/>
          <p:cNvCxnSpPr/>
          <p:nvPr/>
        </p:nvCxnSpPr>
        <p:spPr>
          <a:xfrm>
            <a:off x="977462" y="4461641"/>
            <a:ext cx="1150883" cy="0"/>
          </a:xfrm>
          <a:prstGeom prst="line">
            <a:avLst/>
          </a:prstGeom>
          <a:ln w="76200"/>
        </p:spPr>
        <p:style>
          <a:lnRef idx="1">
            <a:schemeClr val="dk1"/>
          </a:lnRef>
          <a:fillRef idx="0">
            <a:schemeClr val="dk1"/>
          </a:fillRef>
          <a:effectRef idx="0">
            <a:schemeClr val="dk1"/>
          </a:effectRef>
          <a:fontRef idx="minor">
            <a:schemeClr val="tx1"/>
          </a:fontRef>
        </p:style>
      </p:cxnSp>
      <p:cxnSp>
        <p:nvCxnSpPr>
          <p:cNvPr id="5" name="Straight Connector 4"/>
          <p:cNvCxnSpPr/>
          <p:nvPr/>
        </p:nvCxnSpPr>
        <p:spPr>
          <a:xfrm>
            <a:off x="2801007" y="4440620"/>
            <a:ext cx="2259724" cy="0"/>
          </a:xfrm>
          <a:prstGeom prst="line">
            <a:avLst/>
          </a:prstGeom>
          <a:ln w="76200"/>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a:xfrm flipV="1">
            <a:off x="5969876" y="4461641"/>
            <a:ext cx="1518745" cy="10510"/>
          </a:xfrm>
          <a:prstGeom prst="line">
            <a:avLst/>
          </a:prstGeom>
          <a:ln w="76200"/>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7982607" y="4472151"/>
            <a:ext cx="2259724" cy="0"/>
          </a:xfrm>
          <a:prstGeom prst="line">
            <a:avLst/>
          </a:prstGeom>
          <a:ln w="762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172370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1092" y="2450867"/>
            <a:ext cx="12060908" cy="2387600"/>
          </a:xfrm>
        </p:spPr>
        <p:txBody>
          <a:bodyPr>
            <a:noAutofit/>
          </a:bodyPr>
          <a:lstStyle/>
          <a:p>
            <a:r>
              <a:rPr lang="en-GB" sz="22000" dirty="0" smtClean="0">
                <a:latin typeface="Letterjoin-Air Plus 40" panose="02000805000000020003" pitchFamily="50" charset="0"/>
              </a:rPr>
              <a:t>turning</a:t>
            </a:r>
            <a:endParaRPr lang="en-GB" sz="22000" dirty="0">
              <a:latin typeface="Letterjoin-Air Plus 40" panose="02000805000000020003" pitchFamily="50" charset="0"/>
            </a:endParaRPr>
          </a:p>
        </p:txBody>
      </p:sp>
    </p:spTree>
    <p:extLst>
      <p:ext uri="{BB962C8B-B14F-4D97-AF65-F5344CB8AC3E}">
        <p14:creationId xmlns:p14="http://schemas.microsoft.com/office/powerpoint/2010/main" val="7465262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1092" y="2450867"/>
            <a:ext cx="12060908" cy="2387600"/>
          </a:xfrm>
        </p:spPr>
        <p:txBody>
          <a:bodyPr>
            <a:noAutofit/>
          </a:bodyPr>
          <a:lstStyle/>
          <a:p>
            <a:r>
              <a:rPr lang="en-GB" sz="22000" dirty="0" smtClean="0">
                <a:latin typeface="Letterjoin-Air Plus 40" panose="02000805000000020003" pitchFamily="50" charset="0"/>
              </a:rPr>
              <a:t>rained</a:t>
            </a:r>
            <a:endParaRPr lang="en-GB" sz="22000" dirty="0">
              <a:latin typeface="Letterjoin-Air Plus 40" panose="02000805000000020003" pitchFamily="50" charset="0"/>
            </a:endParaRPr>
          </a:p>
        </p:txBody>
      </p:sp>
    </p:spTree>
    <p:extLst>
      <p:ext uri="{BB962C8B-B14F-4D97-AF65-F5344CB8AC3E}">
        <p14:creationId xmlns:p14="http://schemas.microsoft.com/office/powerpoint/2010/main" val="31035907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1063" y="2351114"/>
            <a:ext cx="11177752" cy="2387600"/>
          </a:xfrm>
        </p:spPr>
        <p:txBody>
          <a:bodyPr>
            <a:noAutofit/>
          </a:bodyPr>
          <a:lstStyle/>
          <a:p>
            <a:r>
              <a:rPr lang="en-GB" sz="22000" dirty="0" smtClean="0">
                <a:latin typeface="Letterjoin-Air Plus 40" panose="02000805000000020003" pitchFamily="50" charset="0"/>
              </a:rPr>
              <a:t>favour</a:t>
            </a:r>
            <a:endParaRPr lang="en-GB" sz="22000" dirty="0">
              <a:latin typeface="Letterjoin-Air Plus 40" panose="02000805000000020003" pitchFamily="50" charset="0"/>
            </a:endParaRPr>
          </a:p>
        </p:txBody>
      </p:sp>
    </p:spTree>
    <p:extLst>
      <p:ext uri="{BB962C8B-B14F-4D97-AF65-F5344CB8AC3E}">
        <p14:creationId xmlns:p14="http://schemas.microsoft.com/office/powerpoint/2010/main" val="13714165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1092" y="2450867"/>
            <a:ext cx="12060908" cy="2387600"/>
          </a:xfrm>
        </p:spPr>
        <p:txBody>
          <a:bodyPr>
            <a:noAutofit/>
          </a:bodyPr>
          <a:lstStyle/>
          <a:p>
            <a:r>
              <a:rPr lang="en-GB" sz="22000" dirty="0" smtClean="0">
                <a:latin typeface="Letterjoin-Air Plus 40" panose="02000805000000020003" pitchFamily="50" charset="0"/>
              </a:rPr>
              <a:t>listen</a:t>
            </a:r>
            <a:endParaRPr lang="en-GB" sz="22000" dirty="0">
              <a:latin typeface="Letterjoin-Air Plus 40" panose="02000805000000020003" pitchFamily="50" charset="0"/>
            </a:endParaRPr>
          </a:p>
        </p:txBody>
      </p:sp>
    </p:spTree>
    <p:extLst>
      <p:ext uri="{BB962C8B-B14F-4D97-AF65-F5344CB8AC3E}">
        <p14:creationId xmlns:p14="http://schemas.microsoft.com/office/powerpoint/2010/main" val="38512399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434" y="2966256"/>
            <a:ext cx="10957035" cy="2387600"/>
          </a:xfrm>
        </p:spPr>
        <p:txBody>
          <a:bodyPr>
            <a:noAutofit/>
          </a:bodyPr>
          <a:lstStyle/>
          <a:p>
            <a:r>
              <a:rPr lang="en-GB" sz="22000" dirty="0" smtClean="0">
                <a:latin typeface="Letterjoin-Air Plus 40" panose="02000805000000020003" pitchFamily="50" charset="0"/>
              </a:rPr>
              <a:t>taste</a:t>
            </a:r>
            <a:endParaRPr lang="en-GB" sz="22000" dirty="0">
              <a:latin typeface="Letterjoin-Air Plus 40" panose="02000805000000020003" pitchFamily="50" charset="0"/>
            </a:endParaRPr>
          </a:p>
        </p:txBody>
      </p:sp>
    </p:spTree>
    <p:extLst>
      <p:ext uri="{BB962C8B-B14F-4D97-AF65-F5344CB8AC3E}">
        <p14:creationId xmlns:p14="http://schemas.microsoft.com/office/powerpoint/2010/main" val="41887912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1434" y="2966256"/>
            <a:ext cx="10957035" cy="2387600"/>
          </a:xfrm>
        </p:spPr>
        <p:txBody>
          <a:bodyPr>
            <a:noAutofit/>
          </a:bodyPr>
          <a:lstStyle/>
          <a:p>
            <a:r>
              <a:rPr lang="en-GB" sz="22000" dirty="0" smtClean="0">
                <a:latin typeface="Letterjoin-Air Plus 40" panose="02000805000000020003" pitchFamily="50" charset="0"/>
              </a:rPr>
              <a:t>tasty</a:t>
            </a:r>
            <a:endParaRPr lang="en-GB" sz="22000" dirty="0">
              <a:latin typeface="Letterjoin-Air Plus 40" panose="02000805000000020003" pitchFamily="50" charset="0"/>
            </a:endParaRPr>
          </a:p>
        </p:txBody>
      </p:sp>
    </p:spTree>
    <p:extLst>
      <p:ext uri="{BB962C8B-B14F-4D97-AF65-F5344CB8AC3E}">
        <p14:creationId xmlns:p14="http://schemas.microsoft.com/office/powerpoint/2010/main" val="67405500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1092" y="2167087"/>
            <a:ext cx="12060908" cy="2387600"/>
          </a:xfrm>
        </p:spPr>
        <p:txBody>
          <a:bodyPr>
            <a:noAutofit/>
          </a:bodyPr>
          <a:lstStyle/>
          <a:p>
            <a:r>
              <a:rPr lang="en-GB" sz="16000" dirty="0" smtClean="0">
                <a:latin typeface="Letterjoin-Air Plus 40" panose="02000805000000020003" pitchFamily="50" charset="0"/>
              </a:rPr>
              <a:t>remember</a:t>
            </a:r>
            <a:endParaRPr lang="en-GB" sz="16000" dirty="0">
              <a:latin typeface="Letterjoin-Air Plus 40" panose="02000805000000020003" pitchFamily="50" charset="0"/>
            </a:endParaRPr>
          </a:p>
        </p:txBody>
      </p:sp>
      <p:cxnSp>
        <p:nvCxnSpPr>
          <p:cNvPr id="4" name="Straight Connector 3"/>
          <p:cNvCxnSpPr/>
          <p:nvPr/>
        </p:nvCxnSpPr>
        <p:spPr>
          <a:xfrm flipV="1">
            <a:off x="2254470" y="1697625"/>
            <a:ext cx="930166" cy="3473465"/>
          </a:xfrm>
          <a:prstGeom prst="line">
            <a:avLst/>
          </a:prstGeom>
          <a:ln w="57150">
            <a:solidFill>
              <a:srgbClr val="FF0066"/>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7422931" y="1850025"/>
            <a:ext cx="767255" cy="3321065"/>
          </a:xfrm>
          <a:prstGeom prst="line">
            <a:avLst/>
          </a:prstGeom>
          <a:ln w="57150">
            <a:solidFill>
              <a:srgbClr val="FF006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87928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1092" y="2167087"/>
            <a:ext cx="12060908" cy="2387600"/>
          </a:xfrm>
        </p:spPr>
        <p:txBody>
          <a:bodyPr>
            <a:noAutofit/>
          </a:bodyPr>
          <a:lstStyle/>
          <a:p>
            <a:r>
              <a:rPr lang="en-GB" sz="12000" dirty="0" smtClean="0">
                <a:latin typeface="Letterjoin-Air Plus 40" panose="02000805000000020003" pitchFamily="50" charset="0"/>
              </a:rPr>
              <a:t>presentation</a:t>
            </a:r>
            <a:endParaRPr lang="en-GB" sz="12000" dirty="0">
              <a:latin typeface="Letterjoin-Air Plus 40" panose="02000805000000020003" pitchFamily="50" charset="0"/>
            </a:endParaRPr>
          </a:p>
        </p:txBody>
      </p:sp>
      <p:cxnSp>
        <p:nvCxnSpPr>
          <p:cNvPr id="3" name="Straight Connector 2"/>
          <p:cNvCxnSpPr/>
          <p:nvPr/>
        </p:nvCxnSpPr>
        <p:spPr>
          <a:xfrm flipV="1">
            <a:off x="2869325" y="1855281"/>
            <a:ext cx="930166" cy="3473465"/>
          </a:xfrm>
          <a:prstGeom prst="line">
            <a:avLst/>
          </a:prstGeom>
          <a:ln w="57150">
            <a:solidFill>
              <a:srgbClr val="FF0066"/>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flipV="1">
            <a:off x="5906814" y="1855281"/>
            <a:ext cx="930166" cy="3473465"/>
          </a:xfrm>
          <a:prstGeom prst="line">
            <a:avLst/>
          </a:prstGeom>
          <a:ln w="57150">
            <a:solidFill>
              <a:srgbClr val="FF0066"/>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7641022" y="2028030"/>
            <a:ext cx="930166" cy="3473465"/>
          </a:xfrm>
          <a:prstGeom prst="line">
            <a:avLst/>
          </a:prstGeom>
          <a:ln w="57150">
            <a:solidFill>
              <a:srgbClr val="FF006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244743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1092" y="2167087"/>
            <a:ext cx="12060908" cy="2387600"/>
          </a:xfrm>
        </p:spPr>
        <p:txBody>
          <a:bodyPr>
            <a:noAutofit/>
          </a:bodyPr>
          <a:lstStyle/>
          <a:p>
            <a:r>
              <a:rPr lang="en-GB" sz="16000" dirty="0" smtClean="0">
                <a:latin typeface="Letterjoin-Air Plus 40" panose="02000805000000020003" pitchFamily="50" charset="0"/>
              </a:rPr>
              <a:t>escalate</a:t>
            </a:r>
            <a:endParaRPr lang="en-GB" sz="16000" dirty="0">
              <a:latin typeface="Letterjoin-Air Plus 40" panose="02000805000000020003" pitchFamily="50" charset="0"/>
            </a:endParaRPr>
          </a:p>
        </p:txBody>
      </p:sp>
      <p:cxnSp>
        <p:nvCxnSpPr>
          <p:cNvPr id="3" name="Straight Connector 2"/>
          <p:cNvCxnSpPr/>
          <p:nvPr/>
        </p:nvCxnSpPr>
        <p:spPr>
          <a:xfrm flipV="1">
            <a:off x="3342290" y="1871047"/>
            <a:ext cx="930166" cy="3473465"/>
          </a:xfrm>
          <a:prstGeom prst="line">
            <a:avLst/>
          </a:prstGeom>
          <a:ln w="57150">
            <a:solidFill>
              <a:srgbClr val="FF0066"/>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flipV="1">
            <a:off x="5975132" y="1871046"/>
            <a:ext cx="930166" cy="3473465"/>
          </a:xfrm>
          <a:prstGeom prst="line">
            <a:avLst/>
          </a:prstGeom>
          <a:ln w="57150">
            <a:solidFill>
              <a:srgbClr val="FF006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34023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8733"/>
            <a:ext cx="12192000" cy="1007101"/>
          </a:xfrm>
          <a:solidFill>
            <a:schemeClr val="accent4">
              <a:lumMod val="60000"/>
              <a:lumOff val="40000"/>
            </a:schemeClr>
          </a:solidFill>
        </p:spPr>
        <p:txBody>
          <a:bodyPr/>
          <a:lstStyle/>
          <a:p>
            <a:r>
              <a:rPr lang="en-GB" dirty="0" smtClean="0"/>
              <a:t>Using phonics to read</a:t>
            </a:r>
            <a:endParaRPr lang="en-GB" dirty="0"/>
          </a:p>
        </p:txBody>
      </p:sp>
      <p:sp>
        <p:nvSpPr>
          <p:cNvPr id="3" name="Content Placeholder 2"/>
          <p:cNvSpPr>
            <a:spLocks noGrp="1"/>
          </p:cNvSpPr>
          <p:nvPr>
            <p:ph idx="1"/>
          </p:nvPr>
        </p:nvSpPr>
        <p:spPr>
          <a:xfrm>
            <a:off x="0" y="1592317"/>
            <a:ext cx="12192000" cy="4997669"/>
          </a:xfrm>
          <a:solidFill>
            <a:schemeClr val="accent4">
              <a:lumMod val="20000"/>
              <a:lumOff val="80000"/>
            </a:schemeClr>
          </a:solidFill>
        </p:spPr>
        <p:txBody>
          <a:bodyPr>
            <a:normAutofit fontScale="92500" lnSpcReduction="10000"/>
          </a:bodyPr>
          <a:lstStyle/>
          <a:p>
            <a:r>
              <a:rPr lang="en-GB" sz="2800" b="1" dirty="0" smtClean="0"/>
              <a:t>If a child is struggling when reading;</a:t>
            </a:r>
          </a:p>
          <a:p>
            <a:endParaRPr lang="en-GB" sz="2800" dirty="0" smtClean="0"/>
          </a:p>
          <a:p>
            <a:r>
              <a:rPr lang="en-GB" sz="2800" dirty="0" smtClean="0"/>
              <a:t>1. </a:t>
            </a:r>
            <a:r>
              <a:rPr lang="en-GB" sz="2800" dirty="0" smtClean="0">
                <a:solidFill>
                  <a:srgbClr val="FF0066"/>
                </a:solidFill>
              </a:rPr>
              <a:t>“Have a go at saying the sounds and reading the word.” </a:t>
            </a:r>
          </a:p>
          <a:p>
            <a:r>
              <a:rPr lang="en-GB" sz="2800" dirty="0">
                <a:solidFill>
                  <a:srgbClr val="FF0066"/>
                </a:solidFill>
              </a:rPr>
              <a:t> </a:t>
            </a:r>
            <a:r>
              <a:rPr lang="en-GB" sz="2800" dirty="0" smtClean="0">
                <a:solidFill>
                  <a:srgbClr val="FF0066"/>
                </a:solidFill>
              </a:rPr>
              <a:t>   “Can you see any _____ letters, one sound in this word?”</a:t>
            </a:r>
          </a:p>
          <a:p>
            <a:r>
              <a:rPr lang="en-GB" sz="2800" dirty="0" smtClean="0"/>
              <a:t>2. If they continue to struggle, point out the sound- </a:t>
            </a:r>
          </a:p>
          <a:p>
            <a:r>
              <a:rPr lang="en-GB" sz="2800" dirty="0">
                <a:solidFill>
                  <a:srgbClr val="FF0066"/>
                </a:solidFill>
              </a:rPr>
              <a:t> </a:t>
            </a:r>
            <a:r>
              <a:rPr lang="en-GB" sz="2800" dirty="0" smtClean="0">
                <a:solidFill>
                  <a:srgbClr val="FF0066"/>
                </a:solidFill>
              </a:rPr>
              <a:t>    “This is two letters, one sound, </a:t>
            </a:r>
            <a:r>
              <a:rPr lang="en-GB" sz="2800" u="sng" dirty="0" smtClean="0">
                <a:solidFill>
                  <a:srgbClr val="FF0066"/>
                </a:solidFill>
              </a:rPr>
              <a:t>ai</a:t>
            </a:r>
            <a:r>
              <a:rPr lang="en-GB" sz="2800" dirty="0" smtClean="0">
                <a:solidFill>
                  <a:srgbClr val="FF0066"/>
                </a:solidFill>
              </a:rPr>
              <a:t>. Can you have a go at saying the</a:t>
            </a:r>
          </a:p>
          <a:p>
            <a:r>
              <a:rPr lang="en-GB" sz="2800" dirty="0">
                <a:solidFill>
                  <a:srgbClr val="FF0066"/>
                </a:solidFill>
              </a:rPr>
              <a:t> </a:t>
            </a:r>
            <a:r>
              <a:rPr lang="en-GB" sz="2800" dirty="0" smtClean="0">
                <a:solidFill>
                  <a:srgbClr val="FF0066"/>
                </a:solidFill>
              </a:rPr>
              <a:t>      sounds and reading the word now?”</a:t>
            </a:r>
          </a:p>
          <a:p>
            <a:r>
              <a:rPr lang="en-GB" sz="2800" dirty="0" smtClean="0"/>
              <a:t>3. If the child continues to struggle after several attempts- </a:t>
            </a:r>
          </a:p>
          <a:p>
            <a:r>
              <a:rPr lang="en-GB" sz="2800" dirty="0">
                <a:solidFill>
                  <a:srgbClr val="FF0066"/>
                </a:solidFill>
              </a:rPr>
              <a:t> </a:t>
            </a:r>
            <a:r>
              <a:rPr lang="en-GB" sz="2800" dirty="0" smtClean="0">
                <a:solidFill>
                  <a:srgbClr val="FF0066"/>
                </a:solidFill>
              </a:rPr>
              <a:t>   “This word is p </a:t>
            </a:r>
            <a:r>
              <a:rPr lang="en-GB" sz="2800" u="sng" dirty="0" smtClean="0">
                <a:solidFill>
                  <a:srgbClr val="FF0066"/>
                </a:solidFill>
              </a:rPr>
              <a:t>ai</a:t>
            </a:r>
            <a:r>
              <a:rPr lang="en-GB" sz="2800" dirty="0" smtClean="0">
                <a:solidFill>
                  <a:srgbClr val="FF0066"/>
                </a:solidFill>
              </a:rPr>
              <a:t> n t, paint. Now you try.” </a:t>
            </a:r>
            <a:r>
              <a:rPr lang="en-GB" sz="2800" dirty="0" smtClean="0"/>
              <a:t>pointing to the sounds as you model.</a:t>
            </a:r>
          </a:p>
          <a:p>
            <a:r>
              <a:rPr lang="en-GB" sz="2800" dirty="0" smtClean="0"/>
              <a:t>4. Finish with lots of praise!</a:t>
            </a:r>
          </a:p>
        </p:txBody>
      </p:sp>
      <p:sp>
        <p:nvSpPr>
          <p:cNvPr id="4" name="Rectangle 3"/>
          <p:cNvSpPr/>
          <p:nvPr/>
        </p:nvSpPr>
        <p:spPr>
          <a:xfrm>
            <a:off x="630621" y="1355834"/>
            <a:ext cx="378372" cy="2364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2" name="Picture 2" descr="HE1814646 - Dandelion Phonics Readers Set 1 (1-10) | Hope Educ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18718">
            <a:off x="8754469" y="340970"/>
            <a:ext cx="3283527" cy="3283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8329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285671"/>
            <a:ext cx="9720072" cy="1499616"/>
          </a:xfrm>
          <a:solidFill>
            <a:schemeClr val="accent3">
              <a:lumMod val="60000"/>
              <a:lumOff val="40000"/>
            </a:schemeClr>
          </a:solidFill>
        </p:spPr>
        <p:txBody>
          <a:bodyPr/>
          <a:lstStyle/>
          <a:p>
            <a:r>
              <a:rPr lang="en-GB" dirty="0" smtClean="0"/>
              <a:t>Re-reading for fluency		</a:t>
            </a:r>
            <a:endParaRPr lang="en-GB" dirty="0"/>
          </a:p>
        </p:txBody>
      </p:sp>
      <p:sp>
        <p:nvSpPr>
          <p:cNvPr id="3" name="Content Placeholder 2"/>
          <p:cNvSpPr>
            <a:spLocks noGrp="1"/>
          </p:cNvSpPr>
          <p:nvPr>
            <p:ph idx="1"/>
          </p:nvPr>
        </p:nvSpPr>
        <p:spPr>
          <a:xfrm>
            <a:off x="1024127" y="2128344"/>
            <a:ext cx="9720073" cy="4367049"/>
          </a:xfrm>
          <a:solidFill>
            <a:schemeClr val="accent3">
              <a:lumMod val="20000"/>
              <a:lumOff val="80000"/>
            </a:schemeClr>
          </a:solidFill>
        </p:spPr>
        <p:txBody>
          <a:bodyPr>
            <a:noAutofit/>
          </a:bodyPr>
          <a:lstStyle/>
          <a:p>
            <a:r>
              <a:rPr lang="en-GB" sz="3000" dirty="0" smtClean="0"/>
              <a:t>Why do we ask children to read the same book more than once when they are learning to read?</a:t>
            </a:r>
          </a:p>
          <a:p>
            <a:r>
              <a:rPr lang="en-GB" sz="3000" b="1" dirty="0" smtClean="0"/>
              <a:t>- Fluency </a:t>
            </a:r>
          </a:p>
          <a:p>
            <a:r>
              <a:rPr lang="en-GB" sz="3000" b="1" dirty="0" smtClean="0"/>
              <a:t>- Confidence</a:t>
            </a:r>
          </a:p>
          <a:p>
            <a:r>
              <a:rPr lang="en-GB" sz="3000" b="1" dirty="0" smtClean="0"/>
              <a:t>- Enjoyment </a:t>
            </a:r>
          </a:p>
          <a:p>
            <a:endParaRPr lang="en-GB" sz="3000" dirty="0"/>
          </a:p>
          <a:p>
            <a:r>
              <a:rPr lang="en-GB" sz="3000" dirty="0" smtClean="0"/>
              <a:t>What if my child is a fluent reader and they wish to read the same book again? Should I encourage them to?</a:t>
            </a:r>
            <a:endParaRPr lang="en-GB" sz="3000" dirty="0"/>
          </a:p>
        </p:txBody>
      </p:sp>
      <p:pic>
        <p:nvPicPr>
          <p:cNvPr id="6146" name="Picture 2" descr="Frank and Bert - Nosy Cro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0148">
            <a:off x="9423894" y="2991562"/>
            <a:ext cx="2640610" cy="2640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310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48733"/>
            <a:ext cx="10563526" cy="1243584"/>
          </a:xfrm>
          <a:solidFill>
            <a:schemeClr val="accent3">
              <a:lumMod val="75000"/>
            </a:schemeClr>
          </a:solidFill>
        </p:spPr>
        <p:txBody>
          <a:bodyPr/>
          <a:lstStyle/>
          <a:p>
            <a:r>
              <a:rPr lang="en-GB" dirty="0" smtClean="0">
                <a:solidFill>
                  <a:schemeClr val="bg1"/>
                </a:solidFill>
              </a:rPr>
              <a:t>My child does not want to read</a:t>
            </a:r>
            <a:endParaRPr lang="en-GB" dirty="0">
              <a:solidFill>
                <a:schemeClr val="bg1"/>
              </a:solidFill>
            </a:endParaRPr>
          </a:p>
        </p:txBody>
      </p:sp>
      <p:sp>
        <p:nvSpPr>
          <p:cNvPr id="3" name="Content Placeholder 2"/>
          <p:cNvSpPr>
            <a:spLocks noGrp="1"/>
          </p:cNvSpPr>
          <p:nvPr>
            <p:ph idx="1"/>
          </p:nvPr>
        </p:nvSpPr>
        <p:spPr>
          <a:xfrm>
            <a:off x="1024127" y="1702677"/>
            <a:ext cx="10563527" cy="4997668"/>
          </a:xfrm>
          <a:solidFill>
            <a:schemeClr val="accent4">
              <a:lumMod val="20000"/>
              <a:lumOff val="80000"/>
            </a:schemeClr>
          </a:solidFill>
        </p:spPr>
        <p:txBody>
          <a:bodyPr>
            <a:noAutofit/>
          </a:bodyPr>
          <a:lstStyle/>
          <a:p>
            <a:r>
              <a:rPr lang="en-GB" sz="2600" dirty="0" smtClean="0"/>
              <a:t>- Avoid reading becoming a chore or a punishment</a:t>
            </a:r>
          </a:p>
          <a:p>
            <a:pPr lvl="0"/>
            <a:r>
              <a:rPr lang="en-GB" sz="2600" dirty="0" smtClean="0"/>
              <a:t>- Be </a:t>
            </a:r>
            <a:r>
              <a:rPr lang="en-GB" sz="2600" dirty="0"/>
              <a:t>positive  </a:t>
            </a:r>
          </a:p>
          <a:p>
            <a:pPr lvl="0"/>
            <a:r>
              <a:rPr lang="en-GB" sz="2600" dirty="0" smtClean="0"/>
              <a:t>- Allow children </a:t>
            </a:r>
            <a:r>
              <a:rPr lang="en-GB" sz="2600" dirty="0"/>
              <a:t>to see you reading </a:t>
            </a:r>
          </a:p>
          <a:p>
            <a:pPr lvl="0"/>
            <a:r>
              <a:rPr lang="en-GB" sz="2600" dirty="0" smtClean="0"/>
              <a:t>- Share </a:t>
            </a:r>
            <a:r>
              <a:rPr lang="en-GB" sz="2600" dirty="0"/>
              <a:t>the reading with </a:t>
            </a:r>
            <a:r>
              <a:rPr lang="en-GB" sz="2600" dirty="0" smtClean="0"/>
              <a:t>them</a:t>
            </a:r>
          </a:p>
          <a:p>
            <a:pPr lvl="0"/>
            <a:r>
              <a:rPr lang="en-GB" sz="2600" dirty="0" smtClean="0"/>
              <a:t>- </a:t>
            </a:r>
            <a:r>
              <a:rPr lang="en-GB" sz="2600" dirty="0"/>
              <a:t>P</a:t>
            </a:r>
            <a:r>
              <a:rPr lang="en-GB" sz="2600" dirty="0" smtClean="0"/>
              <a:t>raise </a:t>
            </a:r>
            <a:r>
              <a:rPr lang="en-GB" sz="2600" dirty="0"/>
              <a:t>and enthusiasm </a:t>
            </a:r>
            <a:endParaRPr lang="en-GB" sz="2600" dirty="0" smtClean="0"/>
          </a:p>
          <a:p>
            <a:pPr lvl="0"/>
            <a:r>
              <a:rPr lang="en-GB" sz="2600" dirty="0" smtClean="0"/>
              <a:t>- Celebrating </a:t>
            </a:r>
          </a:p>
          <a:p>
            <a:pPr lvl="0"/>
            <a:r>
              <a:rPr lang="en-GB" sz="2600" dirty="0" smtClean="0"/>
              <a:t>- If </a:t>
            </a:r>
            <a:r>
              <a:rPr lang="en-GB" sz="2600" dirty="0"/>
              <a:t>a child is too tired, read to them instead. Although we would like children to be reading to an adult every day at home for at least 10 minutes, there quoll be times when they are just too tired and that is </a:t>
            </a:r>
            <a:r>
              <a:rPr lang="en-GB" sz="2600" dirty="0" smtClean="0"/>
              <a:t>okay</a:t>
            </a:r>
          </a:p>
          <a:p>
            <a:pPr lvl="0"/>
            <a:r>
              <a:rPr lang="en-GB" sz="2600" dirty="0" smtClean="0"/>
              <a:t>- Take children to book shops!</a:t>
            </a:r>
            <a:endParaRPr lang="en-GB" sz="2600" dirty="0"/>
          </a:p>
        </p:txBody>
      </p:sp>
      <p:pic>
        <p:nvPicPr>
          <p:cNvPr id="4" name="Picture 2" descr="https://images-na.ssl-images-amazon.com/images/I/61HGvmm+5XL._SX258_BO1,204,203,200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866333">
            <a:off x="9396389" y="275359"/>
            <a:ext cx="2476500" cy="211455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he Lion Inside: Amazon.co.uk: Bright, Rachel, Field, Jim: 9781408331590:  Boo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19216">
            <a:off x="9876586" y="2377833"/>
            <a:ext cx="1832900" cy="2288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121055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278470"/>
            <a:ext cx="9720072" cy="1499616"/>
          </a:xfrm>
          <a:solidFill>
            <a:schemeClr val="accent3">
              <a:lumMod val="60000"/>
              <a:lumOff val="40000"/>
            </a:schemeClr>
          </a:solidFill>
        </p:spPr>
        <p:txBody>
          <a:bodyPr/>
          <a:lstStyle/>
          <a:p>
            <a:r>
              <a:rPr lang="en-GB" dirty="0" smtClean="0"/>
              <a:t>Word reading vs comprehension- the two strands of reading</a:t>
            </a:r>
            <a:endParaRPr lang="en-GB" dirty="0"/>
          </a:p>
        </p:txBody>
      </p:sp>
      <p:sp>
        <p:nvSpPr>
          <p:cNvPr id="3" name="Content Placeholder 2"/>
          <p:cNvSpPr>
            <a:spLocks noGrp="1"/>
          </p:cNvSpPr>
          <p:nvPr>
            <p:ph idx="1"/>
          </p:nvPr>
        </p:nvSpPr>
        <p:spPr>
          <a:xfrm>
            <a:off x="1024128" y="2016857"/>
            <a:ext cx="9720073" cy="2380593"/>
          </a:xfrm>
          <a:solidFill>
            <a:schemeClr val="accent3">
              <a:lumMod val="20000"/>
              <a:lumOff val="80000"/>
            </a:schemeClr>
          </a:solidFill>
        </p:spPr>
        <p:txBody>
          <a:bodyPr>
            <a:noAutofit/>
          </a:bodyPr>
          <a:lstStyle/>
          <a:p>
            <a:r>
              <a:rPr lang="en-GB" sz="3600" dirty="0" smtClean="0"/>
              <a:t>- Develop </a:t>
            </a:r>
            <a:r>
              <a:rPr lang="en-GB" sz="3600" dirty="0"/>
              <a:t>a range of comprehension skills </a:t>
            </a:r>
            <a:endParaRPr lang="en-GB" sz="3600" dirty="0" smtClean="0"/>
          </a:p>
          <a:p>
            <a:r>
              <a:rPr lang="en-GB" sz="3600" dirty="0" smtClean="0"/>
              <a:t>- Allow </a:t>
            </a:r>
            <a:r>
              <a:rPr lang="en-GB" sz="3600" dirty="0"/>
              <a:t>children to </a:t>
            </a:r>
            <a:r>
              <a:rPr lang="en-GB" sz="3600" dirty="0" smtClean="0"/>
              <a:t>read and not be quizzed! </a:t>
            </a:r>
          </a:p>
          <a:p>
            <a:r>
              <a:rPr lang="en-GB" sz="3600" dirty="0" smtClean="0"/>
              <a:t>- Open Book </a:t>
            </a:r>
            <a:r>
              <a:rPr lang="en-GB" sz="3600" smtClean="0"/>
              <a:t>Talk </a:t>
            </a:r>
            <a:endParaRPr lang="en-GB" sz="3600" dirty="0" smtClean="0"/>
          </a:p>
        </p:txBody>
      </p:sp>
      <p:sp>
        <p:nvSpPr>
          <p:cNvPr id="10" name="Rounded Rectangular Callout 9"/>
          <p:cNvSpPr/>
          <p:nvPr/>
        </p:nvSpPr>
        <p:spPr>
          <a:xfrm>
            <a:off x="257189" y="3988677"/>
            <a:ext cx="3605363" cy="2117182"/>
          </a:xfrm>
          <a:prstGeom prst="wedgeRoundRectCallout">
            <a:avLst>
              <a:gd name="adj1" fmla="val 45588"/>
              <a:gd name="adj2" fmla="val 76545"/>
              <a:gd name="adj3" fmla="val 16667"/>
            </a:avLst>
          </a:prstGeom>
          <a:solidFill>
            <a:srgbClr val="FF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dirty="0"/>
              <a:t>“I was really shocked by what happened to Little Red! What did you think?”</a:t>
            </a:r>
          </a:p>
        </p:txBody>
      </p:sp>
      <p:sp>
        <p:nvSpPr>
          <p:cNvPr id="11" name="Rounded Rectangular Callout 10"/>
          <p:cNvSpPr/>
          <p:nvPr/>
        </p:nvSpPr>
        <p:spPr>
          <a:xfrm>
            <a:off x="8411982" y="3338859"/>
            <a:ext cx="3605363" cy="2767000"/>
          </a:xfrm>
          <a:prstGeom prst="wedgeRoundRectCallout">
            <a:avLst>
              <a:gd name="adj1" fmla="val -764"/>
              <a:gd name="adj2" fmla="val 76663"/>
              <a:gd name="adj3" fmla="val 16667"/>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“In my opinion, I think Harry did what he needed to do to save his friends but he did act a little irresponsibly. What do you think?”</a:t>
            </a:r>
          </a:p>
          <a:p>
            <a:pPr algn="ctr"/>
            <a:endParaRPr lang="en-GB" sz="3000" dirty="0"/>
          </a:p>
        </p:txBody>
      </p:sp>
      <p:sp>
        <p:nvSpPr>
          <p:cNvPr id="12" name="Rounded Rectangular Callout 11"/>
          <p:cNvSpPr/>
          <p:nvPr/>
        </p:nvSpPr>
        <p:spPr>
          <a:xfrm>
            <a:off x="4098878" y="4193064"/>
            <a:ext cx="4099034" cy="2117182"/>
          </a:xfrm>
          <a:prstGeom prst="wedgeRoundRectCallout">
            <a:avLst>
              <a:gd name="adj1" fmla="val 650"/>
              <a:gd name="adj2" fmla="val 82502"/>
              <a:gd name="adj3" fmla="val 16667"/>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 “My favourite part was when Mrs Jones jumped out of the cupboard because I didn’t know she was in there! What was your favourite part?”</a:t>
            </a:r>
          </a:p>
          <a:p>
            <a:pPr algn="ctr"/>
            <a:endParaRPr lang="en-GB" sz="3000" dirty="0"/>
          </a:p>
        </p:txBody>
      </p:sp>
    </p:spTree>
    <p:extLst>
      <p:ext uri="{BB962C8B-B14F-4D97-AF65-F5344CB8AC3E}">
        <p14:creationId xmlns:p14="http://schemas.microsoft.com/office/powerpoint/2010/main" val="34018271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589" y="585216"/>
            <a:ext cx="9720072" cy="1499616"/>
          </a:xfrm>
          <a:solidFill>
            <a:schemeClr val="accent3">
              <a:lumMod val="75000"/>
            </a:schemeClr>
          </a:solidFill>
        </p:spPr>
        <p:txBody>
          <a:bodyPr/>
          <a:lstStyle/>
          <a:p>
            <a:r>
              <a:rPr lang="en-GB" dirty="0" smtClean="0"/>
              <a:t>Developing vocabulary</a:t>
            </a:r>
            <a:endParaRPr lang="en-GB" dirty="0"/>
          </a:p>
        </p:txBody>
      </p:sp>
      <p:sp>
        <p:nvSpPr>
          <p:cNvPr id="3" name="Content Placeholder 2"/>
          <p:cNvSpPr>
            <a:spLocks noGrp="1"/>
          </p:cNvSpPr>
          <p:nvPr>
            <p:ph idx="1"/>
          </p:nvPr>
        </p:nvSpPr>
        <p:spPr>
          <a:xfrm>
            <a:off x="423588" y="2375933"/>
            <a:ext cx="9720073" cy="4382814"/>
          </a:xfrm>
          <a:solidFill>
            <a:schemeClr val="accent3">
              <a:lumMod val="20000"/>
              <a:lumOff val="80000"/>
            </a:schemeClr>
          </a:solidFill>
        </p:spPr>
        <p:txBody>
          <a:bodyPr>
            <a:noAutofit/>
          </a:bodyPr>
          <a:lstStyle/>
          <a:p>
            <a:r>
              <a:rPr lang="en-GB" sz="3500" dirty="0" smtClean="0"/>
              <a:t>- Exploring new words and discussing meaning </a:t>
            </a:r>
          </a:p>
          <a:p>
            <a:r>
              <a:rPr lang="en-GB" sz="3500" dirty="0" smtClean="0"/>
              <a:t>- We </a:t>
            </a:r>
            <a:r>
              <a:rPr lang="en-GB" sz="3500" dirty="0"/>
              <a:t>want to create a culture of asking if children do not understand the meaning of a word, in turn building their own vocabulary banks for speech and writing.</a:t>
            </a:r>
          </a:p>
          <a:p>
            <a:r>
              <a:rPr lang="en-GB" sz="3500" dirty="0" smtClean="0"/>
              <a:t>- Create a bank of vocabulary from reading- could use reading journals for this or make their own word collectors maps.</a:t>
            </a:r>
          </a:p>
        </p:txBody>
      </p:sp>
      <p:pic>
        <p:nvPicPr>
          <p:cNvPr id="7170" name="Picture 2" descr="The Rock from the Sky: Amazon.co.uk: Klassen, Jon, Klassen, Jon:  9781536215625: Boo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31997">
            <a:off x="7895771" y="128304"/>
            <a:ext cx="1834213" cy="241343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The Rollercoaster Boy by Lisa Thompson | Waterston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178197">
            <a:off x="9988800" y="663975"/>
            <a:ext cx="1852798" cy="284171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The Girl of Ink &amp;amp;amp; Stars: Winner of the Waterstones Children&amp;amp;#39;s Book Prize :  Millwood Hargrave, Kiran: Amazon.co.uk: Book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386959">
            <a:off x="10009432" y="3727027"/>
            <a:ext cx="1845778" cy="2833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37100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lstStyle/>
          <a:p>
            <a:r>
              <a:rPr lang="en-GB" dirty="0" smtClean="0"/>
              <a:t>What’s happening at Stanton?</a:t>
            </a:r>
            <a:endParaRPr lang="en-GB" dirty="0"/>
          </a:p>
        </p:txBody>
      </p:sp>
      <p:sp>
        <p:nvSpPr>
          <p:cNvPr id="3" name="Content Placeholder 2"/>
          <p:cNvSpPr>
            <a:spLocks noGrp="1"/>
          </p:cNvSpPr>
          <p:nvPr>
            <p:ph idx="1"/>
          </p:nvPr>
        </p:nvSpPr>
        <p:spPr>
          <a:xfrm>
            <a:off x="1024128" y="2349061"/>
            <a:ext cx="9720073" cy="4023360"/>
          </a:xfrm>
          <a:solidFill>
            <a:schemeClr val="accent3">
              <a:lumMod val="40000"/>
              <a:lumOff val="60000"/>
            </a:schemeClr>
          </a:solidFill>
        </p:spPr>
        <p:txBody>
          <a:bodyPr>
            <a:normAutofit lnSpcReduction="10000"/>
          </a:bodyPr>
          <a:lstStyle/>
          <a:p>
            <a:r>
              <a:rPr lang="en-GB" sz="4000" dirty="0" smtClean="0"/>
              <a:t>- Wiltshire Year of Reading</a:t>
            </a:r>
          </a:p>
          <a:p>
            <a:r>
              <a:rPr lang="en-GB" sz="4000" dirty="0" smtClean="0"/>
              <a:t>- New Library</a:t>
            </a:r>
          </a:p>
          <a:p>
            <a:r>
              <a:rPr lang="en-GB" sz="4000" dirty="0" smtClean="0"/>
              <a:t>- New books </a:t>
            </a:r>
          </a:p>
          <a:p>
            <a:r>
              <a:rPr lang="en-GB" sz="4000" dirty="0" smtClean="0"/>
              <a:t>- Stanton Reading </a:t>
            </a:r>
            <a:r>
              <a:rPr lang="en-GB" sz="4000" dirty="0"/>
              <a:t>S</a:t>
            </a:r>
            <a:r>
              <a:rPr lang="en-GB" sz="4000" dirty="0" smtClean="0"/>
              <a:t>pine</a:t>
            </a:r>
          </a:p>
          <a:p>
            <a:r>
              <a:rPr lang="en-GB" sz="4000" dirty="0" smtClean="0"/>
              <a:t>- Reading at the core of what we teach</a:t>
            </a:r>
          </a:p>
          <a:p>
            <a:r>
              <a:rPr lang="en-GB" sz="4000" dirty="0" smtClean="0"/>
              <a:t>- Book Talk!</a:t>
            </a:r>
            <a:endParaRPr lang="en-GB" sz="4000" dirty="0"/>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24416">
            <a:off x="8161899" y="220480"/>
            <a:ext cx="3728505" cy="2388883"/>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6689" y="2670049"/>
            <a:ext cx="3718923" cy="2270236"/>
          </a:xfrm>
          <a:prstGeom prst="rect">
            <a:avLst/>
          </a:prstGeom>
        </p:spPr>
      </p:pic>
    </p:spTree>
    <p:extLst>
      <p:ext uri="{BB962C8B-B14F-4D97-AF65-F5344CB8AC3E}">
        <p14:creationId xmlns:p14="http://schemas.microsoft.com/office/powerpoint/2010/main" val="13601843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4761" y="0"/>
            <a:ext cx="11565142" cy="6231016"/>
          </a:xfrm>
        </p:spPr>
      </p:pic>
    </p:spTree>
    <p:extLst>
      <p:ext uri="{BB962C8B-B14F-4D97-AF65-F5344CB8AC3E}">
        <p14:creationId xmlns:p14="http://schemas.microsoft.com/office/powerpoint/2010/main" val="137590919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9698" y="0"/>
            <a:ext cx="11735158" cy="6607688"/>
          </a:xfrm>
        </p:spPr>
      </p:pic>
    </p:spTree>
    <p:extLst>
      <p:ext uri="{BB962C8B-B14F-4D97-AF65-F5344CB8AC3E}">
        <p14:creationId xmlns:p14="http://schemas.microsoft.com/office/powerpoint/2010/main" val="50458957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Screen Thief : Docherty, Helen, Docherty, Thomas: Amazon.co.uk: Boo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602" y="0"/>
            <a:ext cx="62564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693573" y="1103586"/>
            <a:ext cx="3783724" cy="4401205"/>
          </a:xfrm>
          <a:prstGeom prst="rect">
            <a:avLst/>
          </a:prstGeom>
          <a:noFill/>
        </p:spPr>
        <p:txBody>
          <a:bodyPr wrap="square" rtlCol="0">
            <a:spAutoFit/>
          </a:bodyPr>
          <a:lstStyle/>
          <a:p>
            <a:r>
              <a:rPr lang="en-GB" sz="4000" dirty="0" smtClean="0"/>
              <a:t>The children have enjoyed a wealth of stories today so I thought it only fair to share a story with you this evening. </a:t>
            </a:r>
            <a:endParaRPr lang="en-GB" sz="4000" dirty="0"/>
          </a:p>
        </p:txBody>
      </p:sp>
    </p:spTree>
    <p:extLst>
      <p:ext uri="{BB962C8B-B14F-4D97-AF65-F5344CB8AC3E}">
        <p14:creationId xmlns:p14="http://schemas.microsoft.com/office/powerpoint/2010/main" val="408663081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6258910" y="2286000"/>
            <a:ext cx="4485291" cy="4023360"/>
          </a:xfrm>
        </p:spPr>
        <p:txBody>
          <a:bodyPr/>
          <a:lstStyle/>
          <a:p>
            <a:r>
              <a:rPr lang="en-GB" u="sng" dirty="0">
                <a:hlinkClick r:id="rId3"/>
              </a:rPr>
              <a:t>https://</a:t>
            </a:r>
            <a:r>
              <a:rPr lang="en-GB" u="sng" dirty="0" smtClean="0">
                <a:hlinkClick r:id="rId3"/>
              </a:rPr>
              <a:t>m.youtube.com/watch?v=09bIi_Mf1KE</a:t>
            </a:r>
            <a:r>
              <a:rPr lang="en-GB" u="sng" dirty="0" smtClean="0"/>
              <a:t> </a:t>
            </a:r>
            <a:endParaRPr lang="en-GB" dirty="0"/>
          </a:p>
        </p:txBody>
      </p:sp>
      <p:pic>
        <p:nvPicPr>
          <p:cNvPr id="4" name="Picture 2" descr="Image result for reading quo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73" y="-119796"/>
            <a:ext cx="5780991" cy="7140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80181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62864" y="0"/>
            <a:ext cx="8362962" cy="4621372"/>
          </a:xfrm>
        </p:spPr>
      </p:pic>
      <p:sp>
        <p:nvSpPr>
          <p:cNvPr id="5" name="TextBox 4"/>
          <p:cNvSpPr txBox="1"/>
          <p:nvPr/>
        </p:nvSpPr>
        <p:spPr>
          <a:xfrm>
            <a:off x="354361" y="4676411"/>
            <a:ext cx="11379967" cy="1938992"/>
          </a:xfrm>
          <a:prstGeom prst="rect">
            <a:avLst/>
          </a:prstGeom>
          <a:noFill/>
        </p:spPr>
        <p:txBody>
          <a:bodyPr wrap="square" rtlCol="0">
            <a:spAutoFit/>
          </a:bodyPr>
          <a:lstStyle/>
          <a:p>
            <a:pPr algn="ctr"/>
            <a:r>
              <a:rPr lang="en-GB" sz="3000" dirty="0" smtClean="0"/>
              <a:t>Thank you for listening and working as a partnership with us to support your child to become a lifelong reader.</a:t>
            </a:r>
          </a:p>
          <a:p>
            <a:pPr algn="ctr"/>
            <a:endParaRPr lang="en-GB" sz="3000" dirty="0" smtClean="0"/>
          </a:p>
          <a:p>
            <a:pPr algn="ctr"/>
            <a:r>
              <a:rPr lang="en-GB" sz="3000" dirty="0" smtClean="0"/>
              <a:t>I welcome any questions.</a:t>
            </a:r>
            <a:endParaRPr lang="en-GB" sz="3000" dirty="0"/>
          </a:p>
        </p:txBody>
      </p:sp>
    </p:spTree>
    <p:extLst>
      <p:ext uri="{BB962C8B-B14F-4D97-AF65-F5344CB8AC3E}">
        <p14:creationId xmlns:p14="http://schemas.microsoft.com/office/powerpoint/2010/main" val="344546861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16283</TotalTime>
  <Words>2317</Words>
  <Application>Microsoft Office PowerPoint</Application>
  <PresentationFormat>Widescreen</PresentationFormat>
  <Paragraphs>254</Paragraphs>
  <Slides>47</Slides>
  <Notes>47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47</vt:i4>
      </vt:variant>
    </vt:vector>
  </HeadingPairs>
  <TitlesOfParts>
    <vt:vector size="57" baseType="lpstr">
      <vt:lpstr>Arial</vt:lpstr>
      <vt:lpstr>Bahnschrift Light</vt:lpstr>
      <vt:lpstr>Calibri</vt:lpstr>
      <vt:lpstr>Calibri Light</vt:lpstr>
      <vt:lpstr>Letterjoin-Air Plus 40</vt:lpstr>
      <vt:lpstr>Tw Cen MT</vt:lpstr>
      <vt:lpstr>Tw Cen MT Condensed</vt:lpstr>
      <vt:lpstr>Wingdings 3</vt:lpstr>
      <vt:lpstr>Integral</vt:lpstr>
      <vt:lpstr>Office Theme</vt:lpstr>
      <vt:lpstr>INSPIRING and supporting your child as a reader</vt:lpstr>
      <vt:lpstr>Why is learning to read so important?</vt:lpstr>
      <vt:lpstr>The importance of talk</vt:lpstr>
      <vt:lpstr>PowerPoint Presentation</vt:lpstr>
      <vt:lpstr>PowerPoint Presentation</vt:lpstr>
      <vt:lpstr>PowerPoint Presentation</vt:lpstr>
      <vt:lpstr>PowerPoint Presentation</vt:lpstr>
      <vt:lpstr>Clear Pronunciation</vt:lpstr>
      <vt:lpstr>Teaching early reading</vt:lpstr>
      <vt:lpstr>Reception</vt:lpstr>
      <vt:lpstr>s  s</vt:lpstr>
      <vt:lpstr>t    t</vt:lpstr>
      <vt:lpstr>p   p</vt:lpstr>
      <vt:lpstr>n   n</vt:lpstr>
      <vt:lpstr>l    l</vt:lpstr>
      <vt:lpstr>c   c</vt:lpstr>
      <vt:lpstr>m  m</vt:lpstr>
      <vt:lpstr>v  v</vt:lpstr>
      <vt:lpstr>b   b</vt:lpstr>
      <vt:lpstr>f    f</vt:lpstr>
      <vt:lpstr>f   th </vt:lpstr>
      <vt:lpstr>Reception</vt:lpstr>
      <vt:lpstr>V = vowel          c = consonant</vt:lpstr>
      <vt:lpstr>Key stage 1 (extended support in Key Stage 2)</vt:lpstr>
      <vt:lpstr>break</vt:lpstr>
      <vt:lpstr>night</vt:lpstr>
      <vt:lpstr>corner</vt:lpstr>
      <vt:lpstr>turning</vt:lpstr>
      <vt:lpstr>rained</vt:lpstr>
      <vt:lpstr>favour</vt:lpstr>
      <vt:lpstr>listen</vt:lpstr>
      <vt:lpstr>taste</vt:lpstr>
      <vt:lpstr>tasty</vt:lpstr>
      <vt:lpstr>remember</vt:lpstr>
      <vt:lpstr>presentation</vt:lpstr>
      <vt:lpstr>escalate</vt:lpstr>
      <vt:lpstr>Using phonics to read</vt:lpstr>
      <vt:lpstr>Re-reading for fluency  </vt:lpstr>
      <vt:lpstr>My child does not want to read</vt:lpstr>
      <vt:lpstr>Word reading vs comprehension- the two strands of reading</vt:lpstr>
      <vt:lpstr>Developing vocabulary</vt:lpstr>
      <vt:lpstr>What’s happening at Stanton?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at home with your child</dc:title>
  <dc:creator>Verity Thorne</dc:creator>
  <cp:lastModifiedBy>Verity Anderson</cp:lastModifiedBy>
  <cp:revision>73</cp:revision>
  <dcterms:created xsi:type="dcterms:W3CDTF">2021-10-26T14:18:45Z</dcterms:created>
  <dcterms:modified xsi:type="dcterms:W3CDTF">2022-03-06T19:08:59Z</dcterms:modified>
</cp:coreProperties>
</file>