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6" r:id="rId5"/>
    <p:sldId id="268" r:id="rId6"/>
    <p:sldId id="289" r:id="rId7"/>
    <p:sldId id="265" r:id="rId8"/>
    <p:sldId id="261" r:id="rId9"/>
    <p:sldId id="280" r:id="rId10"/>
    <p:sldId id="282" r:id="rId11"/>
    <p:sldId id="258" r:id="rId12"/>
    <p:sldId id="262" r:id="rId13"/>
    <p:sldId id="288" r:id="rId14"/>
    <p:sldId id="287" r:id="rId15"/>
    <p:sldId id="281" r:id="rId16"/>
    <p:sldId id="269" r:id="rId17"/>
    <p:sldId id="26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6" autoAdjust="0"/>
    <p:restoredTop sz="94660"/>
  </p:normalViewPr>
  <p:slideViewPr>
    <p:cSldViewPr>
      <p:cViewPr varScale="1">
        <p:scale>
          <a:sx n="78" d="100"/>
          <a:sy n="78" d="100"/>
        </p:scale>
        <p:origin x="15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atthews" userId="bc790ee2-414c-4f07-8772-e116387951ef" providerId="ADAL" clId="{10647D4C-F1FE-4500-80C9-DEDB7B8A3729}"/>
    <pc:docChg chg="custSel modSld">
      <pc:chgData name="Sarah Matthews" userId="bc790ee2-414c-4f07-8772-e116387951ef" providerId="ADAL" clId="{10647D4C-F1FE-4500-80C9-DEDB7B8A3729}" dt="2026-09-07T13:11:22.983" v="88" actId="20577"/>
      <pc:docMkLst>
        <pc:docMk/>
      </pc:docMkLst>
      <pc:sldChg chg="modSp mod">
        <pc:chgData name="Sarah Matthews" userId="bc790ee2-414c-4f07-8772-e116387951ef" providerId="ADAL" clId="{10647D4C-F1FE-4500-80C9-DEDB7B8A3729}" dt="2026-09-07T11:17:39.423" v="1" actId="6549"/>
        <pc:sldMkLst>
          <pc:docMk/>
          <pc:sldMk cId="3415742846" sldId="258"/>
        </pc:sldMkLst>
        <pc:spChg chg="mod">
          <ac:chgData name="Sarah Matthews" userId="bc790ee2-414c-4f07-8772-e116387951ef" providerId="ADAL" clId="{10647D4C-F1FE-4500-80C9-DEDB7B8A3729}" dt="2026-09-07T11:17:39.423" v="1" actId="6549"/>
          <ac:spMkLst>
            <pc:docMk/>
            <pc:sldMk cId="3415742846" sldId="258"/>
            <ac:spMk id="4" creationId="{C3F7F312-A9E3-E98F-093C-483BB6BE0064}"/>
          </ac:spMkLst>
        </pc:spChg>
      </pc:sldChg>
      <pc:sldChg chg="modSp mod">
        <pc:chgData name="Sarah Matthews" userId="bc790ee2-414c-4f07-8772-e116387951ef" providerId="ADAL" clId="{10647D4C-F1FE-4500-80C9-DEDB7B8A3729}" dt="2026-09-07T13:11:22.983" v="88" actId="20577"/>
        <pc:sldMkLst>
          <pc:docMk/>
          <pc:sldMk cId="1669942609" sldId="261"/>
        </pc:sldMkLst>
        <pc:spChg chg="mod">
          <ac:chgData name="Sarah Matthews" userId="bc790ee2-414c-4f07-8772-e116387951ef" providerId="ADAL" clId="{10647D4C-F1FE-4500-80C9-DEDB7B8A3729}" dt="2026-09-07T13:11:22.983" v="88" actId="20577"/>
          <ac:spMkLst>
            <pc:docMk/>
            <pc:sldMk cId="1669942609" sldId="261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B825F-95A2-48DA-8C3B-1B012C865430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23676-8607-4D29-BC45-8631EBCA25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761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823676-8607-4D29-BC45-8631EBCA258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105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797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277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514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950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53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142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602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994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67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115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818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BA95E-659F-4EA8-820B-6271E564AC7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32668-3953-40EE-B84F-CD299B395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66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schools-admissions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mailto:admin@stanton-st-quintin.wilts.sch.uk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b="1" dirty="0"/>
              <a:t>Welcome to Rhine Class </a:t>
            </a:r>
            <a:br>
              <a:rPr lang="en-GB" sz="6000" b="1" dirty="0"/>
            </a:br>
            <a:r>
              <a:rPr lang="en-GB" sz="6000" b="1" dirty="0"/>
              <a:t>2026-2027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661248"/>
            <a:ext cx="1008112" cy="8591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204864"/>
            <a:ext cx="4876800" cy="32461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481293-7832-4D2F-5CEB-0A7689742AFF}"/>
              </a:ext>
            </a:extLst>
          </p:cNvPr>
          <p:cNvSpPr txBox="1"/>
          <p:nvPr/>
        </p:nvSpPr>
        <p:spPr>
          <a:xfrm>
            <a:off x="2699792" y="580526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5 and 6</a:t>
            </a:r>
          </a:p>
        </p:txBody>
      </p:sp>
    </p:spTree>
    <p:extLst>
      <p:ext uri="{BB962C8B-B14F-4D97-AF65-F5344CB8AC3E}">
        <p14:creationId xmlns:p14="http://schemas.microsoft.com/office/powerpoint/2010/main" val="884647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640" y="23092"/>
            <a:ext cx="8229600" cy="1143000"/>
          </a:xfrm>
        </p:spPr>
        <p:txBody>
          <a:bodyPr/>
          <a:lstStyle/>
          <a:p>
            <a:r>
              <a:rPr lang="en-GB" dirty="0"/>
              <a:t>Rhine Team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267FE3B-E798-5C2F-0807-835BF8E68F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616" y="991820"/>
            <a:ext cx="8569647" cy="5461516"/>
          </a:xfrm>
          <a:prstGeom prst="rect">
            <a:avLst/>
          </a:prstGeom>
          <a:noFill/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000" b="1" dirty="0"/>
              <a:t>Class teachers: </a:t>
            </a:r>
            <a:r>
              <a:rPr lang="en-GB" sz="3000" dirty="0"/>
              <a:t>Mrs Matthews &amp; Ms Hyde</a:t>
            </a:r>
          </a:p>
          <a:p>
            <a:pPr marL="0" indent="0">
              <a:buNone/>
            </a:pPr>
            <a:r>
              <a:rPr lang="en-GB" sz="3000" dirty="0"/>
              <a:t>(Mrs Matthews Mon &amp; Tues &amp; Ms Hyde Wed-Fri)</a:t>
            </a:r>
          </a:p>
          <a:p>
            <a:pPr marL="0" indent="0">
              <a:buNone/>
            </a:pPr>
            <a:r>
              <a:rPr lang="en-GB" sz="3000" b="1" dirty="0"/>
              <a:t>Cover Supervisor: </a:t>
            </a:r>
            <a:r>
              <a:rPr lang="en-GB" sz="3000" dirty="0"/>
              <a:t>Mrs MacKenzie</a:t>
            </a:r>
          </a:p>
          <a:p>
            <a:pPr marL="0" indent="0">
              <a:buNone/>
            </a:pPr>
            <a:r>
              <a:rPr lang="en-GB" sz="3000" dirty="0"/>
              <a:t>                                   </a:t>
            </a:r>
          </a:p>
          <a:p>
            <a:pPr marL="0" indent="0">
              <a:buNone/>
            </a:pPr>
            <a:r>
              <a:rPr lang="en-GB" sz="3000" dirty="0"/>
              <a:t>Specialist Teachers:</a:t>
            </a:r>
          </a:p>
          <a:p>
            <a:pPr marL="0" indent="0">
              <a:buNone/>
            </a:pPr>
            <a:r>
              <a:rPr lang="en-GB" sz="3000" dirty="0"/>
              <a:t>Mr Dunn – Music</a:t>
            </a:r>
          </a:p>
          <a:p>
            <a:pPr marL="0" indent="0">
              <a:buNone/>
            </a:pPr>
            <a:r>
              <a:rPr lang="en-GB" sz="3000" dirty="0"/>
              <a:t>Mr Roberts – Lacrosse</a:t>
            </a:r>
          </a:p>
          <a:p>
            <a:pPr marL="0" indent="0">
              <a:buNone/>
            </a:pPr>
            <a:r>
              <a:rPr lang="en-GB" sz="3000" dirty="0"/>
              <a:t>Mr Myles - Computing </a:t>
            </a:r>
          </a:p>
        </p:txBody>
      </p:sp>
    </p:spTree>
    <p:extLst>
      <p:ext uri="{BB962C8B-B14F-4D97-AF65-F5344CB8AC3E}">
        <p14:creationId xmlns:p14="http://schemas.microsoft.com/office/powerpoint/2010/main" val="3149454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5C232-D9AF-E666-0905-25D0671DB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BD99F-BEDF-5270-95C8-C29665458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Upper Key Stage 2 – Year 5 &amp; 6 there is a shift towards more independent learning and being role models for the rest of the school.</a:t>
            </a:r>
          </a:p>
          <a:p>
            <a:endParaRPr lang="en-GB" dirty="0"/>
          </a:p>
          <a:p>
            <a:r>
              <a:rPr lang="en-GB" dirty="0"/>
              <a:t>Year 6 children will be buddies to reception children and also have the opportunity to be a House Captain.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850840-AF6C-B049-2A91-1B631A323E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5517232"/>
            <a:ext cx="2678456" cy="92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7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211" y="53752"/>
            <a:ext cx="8229600" cy="1143000"/>
          </a:xfrm>
        </p:spPr>
        <p:txBody>
          <a:bodyPr/>
          <a:lstStyle/>
          <a:p>
            <a:r>
              <a:rPr lang="en-GB" dirty="0"/>
              <a:t>Weekly Timetable (example)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FE9B5-6373-3F6E-643D-0AD6E1482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548" y="1070209"/>
            <a:ext cx="7414903" cy="558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422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964" y="1340768"/>
            <a:ext cx="8229600" cy="3773016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1. Reading comprehension – Due on Thursdays</a:t>
            </a:r>
          </a:p>
          <a:p>
            <a:pPr marL="0" indent="0">
              <a:buNone/>
            </a:pPr>
            <a:r>
              <a:rPr lang="en-GB" dirty="0"/>
              <a:t>2. Maths – CGP book – Due on Mondays </a:t>
            </a:r>
          </a:p>
          <a:p>
            <a:pPr marL="0" indent="0">
              <a:buNone/>
            </a:pPr>
            <a:r>
              <a:rPr lang="en-GB" dirty="0"/>
              <a:t>3. Spelling – practice of statutory lists on Spelling shed – children will already have a log in</a:t>
            </a:r>
          </a:p>
          <a:p>
            <a:pPr marL="0" indent="0">
              <a:buNone/>
            </a:pPr>
            <a:r>
              <a:rPr lang="en-GB" i="1" dirty="0"/>
              <a:t>Tested termly</a:t>
            </a:r>
          </a:p>
          <a:p>
            <a:pPr marL="0" indent="0">
              <a:buNone/>
            </a:pPr>
            <a:r>
              <a:rPr lang="en-GB" i="1" dirty="0"/>
              <a:t>Year 6 – weekly </a:t>
            </a:r>
            <a:r>
              <a:rPr lang="en-GB" i="1"/>
              <a:t>SPAG – due Monday</a:t>
            </a:r>
            <a:endParaRPr lang="en-GB" i="1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36AE0D-BD56-E4CC-94AF-A8925EEA9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8942" y="4630824"/>
            <a:ext cx="2560094" cy="1772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942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7537" y="218759"/>
            <a:ext cx="6886584" cy="1063826"/>
          </a:xfrm>
        </p:spPr>
        <p:txBody>
          <a:bodyPr/>
          <a:lstStyle/>
          <a:p>
            <a:r>
              <a:rPr lang="en-GB" cap="none" dirty="0"/>
              <a:t>Reading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412776"/>
            <a:ext cx="7290055" cy="3410196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en-GB" sz="2625" dirty="0"/>
              <a:t>Colour banded or free-reader book </a:t>
            </a:r>
          </a:p>
          <a:p>
            <a:r>
              <a:rPr lang="en-GB" sz="2625" dirty="0"/>
              <a:t>- Re-reading for fluency if decoding</a:t>
            </a:r>
          </a:p>
          <a:p>
            <a:r>
              <a:rPr lang="en-GB" sz="2625" dirty="0"/>
              <a:t>- 5 times per week</a:t>
            </a:r>
          </a:p>
          <a:p>
            <a:r>
              <a:rPr lang="en-GB" sz="2625" dirty="0"/>
              <a:t>- </a:t>
            </a:r>
            <a:r>
              <a:rPr lang="en-GB" sz="2625" u="sng" dirty="0"/>
              <a:t>Record on reading bookmark</a:t>
            </a:r>
          </a:p>
          <a:p>
            <a:r>
              <a:rPr lang="en-GB" sz="2625" dirty="0"/>
              <a:t>- Book changing at school</a:t>
            </a:r>
          </a:p>
          <a:p>
            <a:r>
              <a:rPr lang="en-GB" sz="2625" dirty="0"/>
              <a:t>- Continue to read with and to your child</a:t>
            </a:r>
          </a:p>
          <a:p>
            <a:r>
              <a:rPr lang="en-GB" sz="2625" dirty="0"/>
              <a:t>Class Reading Journal that a child takes each week to do a review and share with the class </a:t>
            </a:r>
          </a:p>
        </p:txBody>
      </p:sp>
      <p:pic>
        <p:nvPicPr>
          <p:cNvPr id="4" name="Picture 2" descr="Get Free Printable Posters for Your Classroom or Library | Reading quotes  kids, Library quotes, Reading quot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842" y="4274928"/>
            <a:ext cx="1826969" cy="236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909"/>
    </mc:Choice>
    <mc:Fallback xmlns="">
      <p:transition spd="slow" advTm="82909"/>
    </mc:Fallback>
  </mc:AlternateContent>
  <p:extLst>
    <p:ext uri="{E180D4A7-C9FB-4DFB-919C-405C955672EB}">
      <p14:showEvtLst xmlns:p14="http://schemas.microsoft.com/office/powerpoint/2010/main">
        <p14:playEvt time="79" objId="10"/>
        <p14:stopEvt time="82909" objId="10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9169D-C758-B5BD-5497-0B8056C2B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ABF4D-0602-689F-DA42-61EAE1D1A1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If your child needs any medicines during the school day , we need signed permission this can be done with a form via the office.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your child uses an inhaler then we need an up to date plan and permission.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highlight>
                  <a:srgbClr val="FFFF00"/>
                </a:highlight>
              </a:rPr>
              <a:t>Please be aware that we are a nut aware school</a:t>
            </a:r>
          </a:p>
        </p:txBody>
      </p:sp>
      <p:sp>
        <p:nvSpPr>
          <p:cNvPr id="4" name="AutoShape 2" descr="Some of the most popular metered asthma and COPD inhalers are pictured ...">
            <a:extLst>
              <a:ext uri="{FF2B5EF4-FFF2-40B4-BE49-F238E27FC236}">
                <a16:creationId xmlns:a16="http://schemas.microsoft.com/office/drawing/2014/main" id="{693B7E6B-B790-72BB-FB00-266AA7D9D0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053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123" y="30770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does my child need each day?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F7F312-A9E3-E98F-093C-483BB6BE0064}"/>
              </a:ext>
            </a:extLst>
          </p:cNvPr>
          <p:cNvSpPr>
            <a:spLocks noGrp="1"/>
          </p:cNvSpPr>
          <p:nvPr/>
        </p:nvSpPr>
        <p:spPr>
          <a:xfrm>
            <a:off x="457200" y="1600200"/>
            <a:ext cx="7355160" cy="4925144"/>
          </a:xfrm>
          <a:prstGeom prst="rect">
            <a:avLst/>
          </a:prstGeom>
          <a:noFill/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dirty="0"/>
              <a:t>- Reading book and bookmark</a:t>
            </a:r>
          </a:p>
          <a:p>
            <a:r>
              <a:rPr lang="en-GB" sz="3000" dirty="0"/>
              <a:t>- Water bottle </a:t>
            </a:r>
          </a:p>
          <a:p>
            <a:r>
              <a:rPr lang="en-GB" sz="3000" dirty="0"/>
              <a:t>- Coat and other outdoor clothing (named please!)</a:t>
            </a:r>
          </a:p>
          <a:p>
            <a:r>
              <a:rPr lang="en-GB" sz="3000" dirty="0"/>
              <a:t>- On time (08:40am line up in the mornings)</a:t>
            </a:r>
          </a:p>
          <a:p>
            <a:endParaRPr lang="en-GB" sz="3000" dirty="0"/>
          </a:p>
          <a:p>
            <a:r>
              <a:rPr lang="en-GB" sz="3000" dirty="0"/>
              <a:t>PE DAYS – WEDNESDAY &amp; FRIDAY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5742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6E335-21A1-048F-BE73-9392C1477576}"/>
              </a:ext>
            </a:extLst>
          </p:cNvPr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marL="0" indent="0">
              <a:buNone/>
            </a:pPr>
            <a:r>
              <a:rPr lang="en-GB" dirty="0"/>
              <a:t>Year 6 – End of Key Stage 2 Assessments</a:t>
            </a:r>
          </a:p>
          <a:p>
            <a:r>
              <a:rPr lang="en-GB" dirty="0"/>
              <a:t>Maths</a:t>
            </a:r>
          </a:p>
          <a:p>
            <a:r>
              <a:rPr lang="en-GB" dirty="0"/>
              <a:t>English – SPAG and Reading papers</a:t>
            </a:r>
          </a:p>
          <a:p>
            <a:r>
              <a:rPr lang="en-GB" dirty="0"/>
              <a:t>Writing – Teacher Assessment </a:t>
            </a:r>
          </a:p>
          <a:p>
            <a:endParaRPr lang="en-GB" dirty="0"/>
          </a:p>
          <a:p>
            <a:r>
              <a:rPr lang="en-GB" dirty="0"/>
              <a:t>Monday 10</a:t>
            </a:r>
            <a:r>
              <a:rPr lang="en-GB" baseline="30000" dirty="0"/>
              <a:t>th</a:t>
            </a:r>
            <a:r>
              <a:rPr lang="en-GB" dirty="0"/>
              <a:t> May – Thursday 14</a:t>
            </a:r>
            <a:r>
              <a:rPr lang="en-GB" baseline="30000" dirty="0"/>
              <a:t>th</a:t>
            </a:r>
            <a:r>
              <a:rPr lang="en-GB" dirty="0"/>
              <a:t> May 2027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825E72-29ED-FDDD-70E5-3235921DADF9}"/>
              </a:ext>
            </a:extLst>
          </p:cNvPr>
          <p:cNvSpPr txBox="1"/>
          <p:nvPr/>
        </p:nvSpPr>
        <p:spPr>
          <a:xfrm>
            <a:off x="539552" y="231151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Statutory Assessments </a:t>
            </a:r>
          </a:p>
        </p:txBody>
      </p:sp>
    </p:spTree>
    <p:extLst>
      <p:ext uri="{BB962C8B-B14F-4D97-AF65-F5344CB8AC3E}">
        <p14:creationId xmlns:p14="http://schemas.microsoft.com/office/powerpoint/2010/main" val="3357026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FED98-D741-4C72-8576-DFD6FAD85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 and Events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D8EB52-D647-82EC-CD47-D16D1F331BBA}"/>
              </a:ext>
            </a:extLst>
          </p:cNvPr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800" dirty="0"/>
              <a:t>While we do not offer overnight residential stays, we organise a variety of engaging, curriculum linked day trips throughout the year. These off-site visits are designed to enrich classroom learning and provide hands-on, real-world experiences across a wide range of subjects including wider life skills. </a:t>
            </a:r>
          </a:p>
        </p:txBody>
      </p:sp>
    </p:spTree>
    <p:extLst>
      <p:ext uri="{BB962C8B-B14F-4D97-AF65-F5344CB8AC3E}">
        <p14:creationId xmlns:p14="http://schemas.microsoft.com/office/powerpoint/2010/main" val="23135699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8471E-D3AD-6F0F-9E12-35BC99FBC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Secondary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126C3-D55F-05A5-9F67-B5AAB5DD23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Year 6 parents need to apply for a secondary school place through Wiltshire Council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>
                <a:solidFill>
                  <a:srgbClr val="FFFFFF"/>
                </a:solidFill>
                <a:latin typeface="inherit"/>
                <a:hlinkClick r:id="rId2"/>
              </a:rPr>
              <a:t>GOV.UK: School admissions</a:t>
            </a:r>
            <a:r>
              <a:rPr lang="en-GB" b="1" dirty="0">
                <a:solidFill>
                  <a:srgbClr val="000000"/>
                </a:solidFill>
                <a:latin typeface="inherit"/>
                <a:hlinkClick r:id="rId2"/>
              </a:rPr>
              <a:t>(opens new window)</a:t>
            </a:r>
            <a:endParaRPr lang="en-GB" b="1" dirty="0">
              <a:solidFill>
                <a:srgbClr val="000000"/>
              </a:solidFill>
              <a:latin typeface="inherit"/>
            </a:endParaRPr>
          </a:p>
          <a:p>
            <a:endParaRPr lang="en-GB" b="1" dirty="0">
              <a:solidFill>
                <a:srgbClr val="000000"/>
              </a:solidFill>
              <a:latin typeface="inherit"/>
            </a:endParaRPr>
          </a:p>
          <a:p>
            <a:r>
              <a:rPr lang="en-GB" b="1" dirty="0">
                <a:solidFill>
                  <a:srgbClr val="000000"/>
                </a:solidFill>
                <a:latin typeface="inherit"/>
              </a:rPr>
              <a:t>Deadline 31</a:t>
            </a:r>
            <a:r>
              <a:rPr lang="en-GB" b="1" baseline="30000" dirty="0">
                <a:solidFill>
                  <a:srgbClr val="000000"/>
                </a:solidFill>
                <a:latin typeface="inherit"/>
              </a:rPr>
              <a:t>st</a:t>
            </a:r>
            <a:r>
              <a:rPr lang="en-GB" b="1" dirty="0">
                <a:solidFill>
                  <a:srgbClr val="000000"/>
                </a:solidFill>
                <a:latin typeface="inherit"/>
              </a:rPr>
              <a:t> October 2026</a:t>
            </a:r>
            <a:endParaRPr lang="en-GB" dirty="0">
              <a:solidFill>
                <a:srgbClr val="0C0C0C"/>
              </a:solidFill>
              <a:latin typeface="Noto Sans" panose="020B0502040504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1077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CBFBD-7173-FDD6-6569-5D338100C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B8A49-F521-41B1-CF50-F80A40DDD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9B9D021-717D-AB4F-5F42-E49CEB04D96C}"/>
              </a:ext>
            </a:extLst>
          </p:cNvPr>
          <p:cNvSpPr txBox="1">
            <a:spLocks/>
          </p:cNvSpPr>
          <p:nvPr/>
        </p:nvSpPr>
        <p:spPr>
          <a:xfrm>
            <a:off x="494995" y="1417638"/>
            <a:ext cx="8164016" cy="3379514"/>
          </a:xfrm>
          <a:prstGeom prst="rect">
            <a:avLst/>
          </a:prstGeom>
          <a:solidFill>
            <a:srgbClr val="42BA97">
              <a:lumMod val="60000"/>
              <a:lumOff val="40000"/>
            </a:srgbClr>
          </a:solidFill>
        </p:spPr>
        <p:txBody>
          <a:bodyPr vert="horz" lIns="45720" tIns="45720" rIns="45720" bIns="45720" rtlCol="0">
            <a:normAutofit fontScale="925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ysClr val="windowText" lastClr="000000"/>
                </a:solidFill>
                <a:latin typeface="Tw Cen MT" panose="020B0602020104020603"/>
              </a:defRPr>
            </a:lvl1pPr>
            <a:lvl2pPr marL="457200" algn="l" defTabSz="457200" rtl="0" eaLnBrk="1" latinLnBrk="0" hangingPunct="1">
              <a:defRPr sz="1800" kern="1200">
                <a:solidFill>
                  <a:sysClr val="windowText" lastClr="000000"/>
                </a:solidFill>
                <a:latin typeface="Tw Cen MT" panose="020B0602020104020603"/>
              </a:defRPr>
            </a:lvl2pPr>
            <a:lvl3pPr marL="914400" algn="l" defTabSz="457200" rtl="0" eaLnBrk="1" latinLnBrk="0" hangingPunct="1">
              <a:defRPr sz="1800" kern="1200">
                <a:solidFill>
                  <a:sysClr val="windowText" lastClr="000000"/>
                </a:solidFill>
                <a:latin typeface="Tw Cen MT" panose="020B0602020104020603"/>
              </a:defRPr>
            </a:lvl3pPr>
            <a:lvl4pPr marL="1371600" algn="l" defTabSz="457200" rtl="0" eaLnBrk="1" latinLnBrk="0" hangingPunct="1">
              <a:defRPr sz="1800" kern="1200">
                <a:solidFill>
                  <a:sysClr val="windowText" lastClr="000000"/>
                </a:solidFill>
                <a:latin typeface="Tw Cen MT" panose="020B0602020104020603"/>
              </a:defRPr>
            </a:lvl4pPr>
            <a:lvl5pPr marL="1828800" algn="l" defTabSz="457200" rtl="0" eaLnBrk="1" latinLnBrk="0" hangingPunct="1">
              <a:defRPr sz="1800" kern="1200">
                <a:solidFill>
                  <a:sysClr val="windowText" lastClr="000000"/>
                </a:solidFill>
                <a:latin typeface="Tw Cen MT" panose="020B0602020104020603"/>
              </a:defRPr>
            </a:lvl5pPr>
            <a:lvl6pPr marL="2286000" algn="l" defTabSz="457200" rtl="0" eaLnBrk="1" latinLnBrk="0" hangingPunct="1">
              <a:defRPr sz="1800" kern="1200">
                <a:solidFill>
                  <a:sysClr val="windowText" lastClr="000000"/>
                </a:solidFill>
                <a:latin typeface="Tw Cen MT" panose="020B0602020104020603"/>
              </a:defRPr>
            </a:lvl6pPr>
            <a:lvl7pPr marL="2743200" algn="l" defTabSz="457200" rtl="0" eaLnBrk="1" latinLnBrk="0" hangingPunct="1">
              <a:defRPr sz="1800" kern="1200">
                <a:solidFill>
                  <a:sysClr val="windowText" lastClr="000000"/>
                </a:solidFill>
                <a:latin typeface="Tw Cen MT" panose="020B0602020104020603"/>
              </a:defRPr>
            </a:lvl7pPr>
            <a:lvl8pPr marL="3200400" algn="l" defTabSz="457200" rtl="0" eaLnBrk="1" latinLnBrk="0" hangingPunct="1">
              <a:defRPr sz="1800" kern="1200">
                <a:solidFill>
                  <a:sysClr val="windowText" lastClr="000000"/>
                </a:solidFill>
                <a:latin typeface="Tw Cen MT" panose="020B0602020104020603"/>
              </a:defRPr>
            </a:lvl8pPr>
            <a:lvl9pPr marL="3657600" algn="l" defTabSz="457200" rtl="0" eaLnBrk="1" latinLnBrk="0" hangingPunct="1">
              <a:defRPr sz="1800" kern="1200">
                <a:solidFill>
                  <a:sysClr val="windowText" lastClr="000000"/>
                </a:solidFill>
                <a:latin typeface="Tw Cen MT" panose="020B0602020104020603"/>
              </a:defRPr>
            </a:lvl9pPr>
          </a:lstStyle>
          <a:p>
            <a:pPr marL="0" indent="0">
              <a:buFont typeface="Tw Cen MT" panose="020B0602020104020603" pitchFamily="34" charset="0"/>
              <a:buNone/>
            </a:pPr>
            <a:r>
              <a:rPr lang="en-GB" sz="3000" dirty="0"/>
              <a:t>Should you have any questions or queries, please visit or email the office on </a:t>
            </a:r>
          </a:p>
          <a:p>
            <a:pPr marL="0" indent="0">
              <a:buFont typeface="Tw Cen MT" panose="020B0602020104020603" pitchFamily="34" charset="0"/>
              <a:buNone/>
            </a:pPr>
            <a:r>
              <a:rPr lang="en-GB" sz="3000" dirty="0">
                <a:hlinkClick r:id="rId2"/>
              </a:rPr>
              <a:t>admin@stanton-st-quintin.wilts.sch.uk</a:t>
            </a:r>
            <a:r>
              <a:rPr lang="en-GB" sz="3000" dirty="0"/>
              <a:t> </a:t>
            </a:r>
          </a:p>
          <a:p>
            <a:pPr marL="0" indent="0">
              <a:buFont typeface="Tw Cen MT" panose="020B0602020104020603" pitchFamily="34" charset="0"/>
              <a:buNone/>
            </a:pPr>
            <a:r>
              <a:rPr lang="en-GB" sz="3000" dirty="0"/>
              <a:t>This address should also be used for reporting absences (this should be done by 9:30am or we will contact you).  </a:t>
            </a:r>
          </a:p>
          <a:p>
            <a:pPr marL="0" indent="0">
              <a:buFont typeface="Tw Cen MT" panose="020B0602020104020603" pitchFamily="34" charset="0"/>
              <a:buNone/>
            </a:pPr>
            <a:r>
              <a:rPr lang="en-GB" sz="3000" dirty="0"/>
              <a:t>Please also notify us if your guide is being collected by someone else.   </a:t>
            </a:r>
          </a:p>
          <a:p>
            <a:pPr marL="0" indent="0">
              <a:buFont typeface="Tw Cen MT" panose="020B0602020104020603" pitchFamily="34" charset="0"/>
              <a:buNone/>
            </a:pPr>
            <a:endParaRPr lang="en-GB" sz="3000" dirty="0"/>
          </a:p>
          <a:p>
            <a:pPr marL="0" indent="0">
              <a:buFont typeface="Tw Cen MT" panose="020B0602020104020603" pitchFamily="34" charset="0"/>
              <a:buNone/>
            </a:pPr>
            <a:endParaRPr lang="en-GB" sz="3000" dirty="0"/>
          </a:p>
          <a:p>
            <a:pPr marL="0" indent="0">
              <a:buFont typeface="Tw Cen MT" panose="020B0602020104020603" pitchFamily="34" charset="0"/>
              <a:buNone/>
            </a:pPr>
            <a:endParaRPr lang="en-GB" sz="3000" dirty="0"/>
          </a:p>
          <a:p>
            <a:pPr marL="0" indent="0">
              <a:buFont typeface="Tw Cen MT" panose="020B0602020104020603" pitchFamily="34" charset="0"/>
              <a:buNone/>
            </a:pPr>
            <a:endParaRPr lang="en-GB" sz="3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A605C7-E736-F31B-5C09-5F27790D4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973" y="5007526"/>
            <a:ext cx="3702744" cy="1549265"/>
          </a:xfrm>
          <a:prstGeom prst="rect">
            <a:avLst/>
          </a:prstGeom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6964EF9E-1A37-E86D-AD2D-7F9BA4FCC970}"/>
              </a:ext>
            </a:extLst>
          </p:cNvPr>
          <p:cNvSpPr/>
          <p:nvPr/>
        </p:nvSpPr>
        <p:spPr>
          <a:xfrm>
            <a:off x="6876256" y="404664"/>
            <a:ext cx="1944216" cy="648072"/>
          </a:xfrm>
          <a:prstGeom prst="wedgeEllipseCallout">
            <a:avLst>
              <a:gd name="adj1" fmla="val -62753"/>
              <a:gd name="adj2" fmla="val 655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473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cap="none" dirty="0"/>
              <a:t>Class newsletter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79922" y="3193543"/>
            <a:ext cx="7290054" cy="112471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750" cap="none" dirty="0"/>
              <a:t> School website </a:t>
            </a: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205104"/>
            <a:ext cx="4999808" cy="2351525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650531" y="3450137"/>
            <a:ext cx="15675" cy="6793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B640DD3E-5F3C-6ECC-B629-9E99FF273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9656" y="481830"/>
            <a:ext cx="3835450" cy="321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60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892"/>
    </mc:Choice>
    <mc:Fallback xmlns="">
      <p:transition spd="slow" advTm="82892"/>
    </mc:Fallback>
  </mc:AlternateContent>
  <p:extLst>
    <p:ext uri="{E180D4A7-C9FB-4DFB-919C-405C955672EB}">
      <p14:showEvtLst xmlns:p14="http://schemas.microsoft.com/office/powerpoint/2010/main">
        <p14:playEvt time="41" objId="7"/>
        <p14:stopEvt time="81718" objId="7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81E9CB-5D75-02EB-8314-13F48C9BC4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72254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00ED065E147B4E963DF02778BA8E1C" ma:contentTypeVersion="19" ma:contentTypeDescription="Create a new document." ma:contentTypeScope="" ma:versionID="d0ab4933847875befb2438a2f9ab496c">
  <xsd:schema xmlns:xsd="http://www.w3.org/2001/XMLSchema" xmlns:xs="http://www.w3.org/2001/XMLSchema" xmlns:p="http://schemas.microsoft.com/office/2006/metadata/properties" xmlns:ns2="ff04ad1b-6db8-4183-ad04-49967e4163bd" xmlns:ns3="7af40bb6-9c60-45ad-84cd-34c2f90ee542" targetNamespace="http://schemas.microsoft.com/office/2006/metadata/properties" ma:root="true" ma:fieldsID="5e300aef3d83aad2f2ceeac776c109b3" ns2:_="" ns3:_="">
    <xsd:import namespace="ff04ad1b-6db8-4183-ad04-49967e4163bd"/>
    <xsd:import namespace="7af40bb6-9c60-45ad-84cd-34c2f90ee54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04ad1b-6db8-4183-ad04-49967e4163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1f36343-bee9-4540-a6df-e16f91034c5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f40bb6-9c60-45ad-84cd-34c2f90ee542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628ab70-dcb1-4edf-984d-a79288c6c71b}" ma:internalName="TaxCatchAll" ma:showField="CatchAllData" ma:web="7af40bb6-9c60-45ad-84cd-34c2f90ee54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af40bb6-9c60-45ad-84cd-34c2f90ee542" xsi:nil="true"/>
    <lcf76f155ced4ddcb4097134ff3c332f xmlns="ff04ad1b-6db8-4183-ad04-49967e4163b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B8F8A50-5A01-4805-AAA5-B555D38D1F5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884335-849D-4E35-A282-8FAB8CA3F8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04ad1b-6db8-4183-ad04-49967e4163bd"/>
    <ds:schemaRef ds:uri="7af40bb6-9c60-45ad-84cd-34c2f90ee5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14BFD17-C36C-41A1-9684-D2407D4D609C}">
  <ds:schemaRefs>
    <ds:schemaRef ds:uri="http://schemas.microsoft.com/office/2006/metadata/properties"/>
    <ds:schemaRef ds:uri="http://schemas.microsoft.com/office/infopath/2007/PartnerControls"/>
    <ds:schemaRef ds:uri="7af40bb6-9c60-45ad-84cd-34c2f90ee542"/>
    <ds:schemaRef ds:uri="ff04ad1b-6db8-4183-ad04-49967e4163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18168</TotalTime>
  <Words>491</Words>
  <Application>Microsoft Office PowerPoint</Application>
  <PresentationFormat>On-screen Show (4:3)</PresentationFormat>
  <Paragraphs>70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</vt:lpstr>
      <vt:lpstr>Arial</vt:lpstr>
      <vt:lpstr>Calibri</vt:lpstr>
      <vt:lpstr>inherit</vt:lpstr>
      <vt:lpstr>Noto Sans</vt:lpstr>
      <vt:lpstr>Tw Cen MT</vt:lpstr>
      <vt:lpstr>Office Theme</vt:lpstr>
      <vt:lpstr>Welcome to Rhine Class  2026-2027</vt:lpstr>
      <vt:lpstr>Rhine Team</vt:lpstr>
      <vt:lpstr>Expectations </vt:lpstr>
      <vt:lpstr>Weekly Timetable (example)</vt:lpstr>
      <vt:lpstr>Home Learning</vt:lpstr>
      <vt:lpstr>Reading Expectations</vt:lpstr>
      <vt:lpstr>Medication</vt:lpstr>
      <vt:lpstr>What does my child need each day?</vt:lpstr>
      <vt:lpstr>PowerPoint Presentation</vt:lpstr>
      <vt:lpstr>Trips and Events </vt:lpstr>
      <vt:lpstr>Secondary School</vt:lpstr>
      <vt:lpstr>Communication </vt:lpstr>
      <vt:lpstr>Class newsletter</vt:lpstr>
      <vt:lpstr>Any questions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Rhine Class</dc:title>
  <dc:creator>Sarah Matthews</dc:creator>
  <cp:lastModifiedBy>Sarah Matthews</cp:lastModifiedBy>
  <cp:revision>14</cp:revision>
  <dcterms:created xsi:type="dcterms:W3CDTF">2016-09-01T06:57:00Z</dcterms:created>
  <dcterms:modified xsi:type="dcterms:W3CDTF">2026-09-07T13:11:30Z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0x010100D500ED065E147B4E963DF02778BA8E1C</vt:lpwstr>
  </property>
  <property fmtid="{D5CDD505-2E9C-101B-9397-08002B2CF9AE}" pid="3" name="MediaServiceImageTags">
    <vt:lpwstr/>
  </property>
</Properties>
</file>